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3"/>
  </p:notesMasterIdLst>
  <p:sldIdLst>
    <p:sldId id="256" r:id="rId2"/>
    <p:sldId id="257" r:id="rId3"/>
    <p:sldId id="296" r:id="rId4"/>
    <p:sldId id="297" r:id="rId5"/>
    <p:sldId id="298" r:id="rId6"/>
    <p:sldId id="258" r:id="rId7"/>
    <p:sldId id="299" r:id="rId8"/>
    <p:sldId id="300" r:id="rId9"/>
    <p:sldId id="301" r:id="rId10"/>
    <p:sldId id="260" r:id="rId11"/>
    <p:sldId id="302" r:id="rId12"/>
    <p:sldId id="261" r:id="rId13"/>
    <p:sldId id="304" r:id="rId14"/>
    <p:sldId id="303" r:id="rId15"/>
    <p:sldId id="262" r:id="rId16"/>
    <p:sldId id="305" r:id="rId17"/>
    <p:sldId id="306" r:id="rId18"/>
    <p:sldId id="274" r:id="rId19"/>
    <p:sldId id="293" r:id="rId20"/>
    <p:sldId id="294" r:id="rId21"/>
    <p:sldId id="295"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Gill Sans" panose="020B0604020202020204" charset="0"/>
      <p:regular r:id="rId32"/>
      <p:bold r:id="rId33"/>
    </p:embeddedFont>
    <p:embeddedFont>
      <p:font typeface="Overlock"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iGyq8J8hAwFmePfu8tDzKg3Tfs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B2B2D4-D1D3-4281-8E16-8B6781386190}">
  <a:tblStyle styleId="{EEB2B2D4-D1D3-4281-8E16-8B678138619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AE634D8-E5CD-443F-9F08-F9CCAB6E9423}"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7E9"/>
          </a:solidFill>
        </a:fill>
      </a:tcStyle>
    </a:wholeTbl>
    <a:band1H>
      <a:tcTxStyle/>
      <a:tcStyle>
        <a:tcBdr/>
        <a:fill>
          <a:solidFill>
            <a:srgbClr val="CBCCD1"/>
          </a:solidFill>
        </a:fill>
      </a:tcStyle>
    </a:band1H>
    <a:band2H>
      <a:tcTxStyle/>
      <a:tcStyle>
        <a:tcBdr/>
      </a:tcStyle>
    </a:band2H>
    <a:band1V>
      <a:tcTxStyle/>
      <a:tcStyle>
        <a:tcBdr/>
        <a:fill>
          <a:solidFill>
            <a:srgbClr val="CBCCD1"/>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64"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6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MX"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MX"/>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461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8"/>
        <p:cNvGrpSpPr/>
        <p:nvPr/>
      </p:nvGrpSpPr>
      <p:grpSpPr>
        <a:xfrm>
          <a:off x="0" y="0"/>
          <a:ext cx="0" cy="0"/>
          <a:chOff x="0" y="0"/>
          <a:chExt cx="0" cy="0"/>
        </a:xfrm>
      </p:grpSpPr>
      <p:sp>
        <p:nvSpPr>
          <p:cNvPr id="19" name="Google Shape;19;p1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600" b="1" i="0" u="none" strike="noStrike" cap="none">
                <a:solidFill>
                  <a:schemeClr val="dk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050"/>
              <a:buFont typeface="Arial"/>
              <a:buNone/>
              <a:defRPr sz="1600" b="1" i="0" u="none" strike="noStrike" cap="none">
                <a:solidFill>
                  <a:schemeClr val="dk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050"/>
              <a:buFont typeface="Arial"/>
              <a:buNone/>
              <a:defRPr sz="1600" b="1" i="0" u="none" strike="noStrike" cap="none">
                <a:solidFill>
                  <a:schemeClr val="dk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050"/>
              <a:buFont typeface="Arial"/>
              <a:buNone/>
              <a:defRPr sz="1600" b="1" i="0" u="none" strike="noStrike" cap="none">
                <a:solidFill>
                  <a:schemeClr val="dk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050"/>
              <a:buFont typeface="Arial"/>
              <a:buNone/>
              <a:defRPr sz="1600" b="1" i="0" u="none" strike="noStrike" cap="none">
                <a:solidFill>
                  <a:schemeClr val="dk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050"/>
              <a:buFont typeface="Arial"/>
              <a:buNone/>
              <a:defRPr sz="1600" b="1" i="0" u="none" strike="noStrike" cap="none">
                <a:solidFill>
                  <a:schemeClr val="dk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050"/>
              <a:buFont typeface="Arial"/>
              <a:buNone/>
              <a:defRPr sz="1600" b="1" i="0" u="none" strike="noStrike" cap="none">
                <a:solidFill>
                  <a:schemeClr val="dk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050"/>
              <a:buFont typeface="Arial"/>
              <a:buNone/>
              <a:defRPr sz="1600" b="1" i="0" u="none" strike="noStrike" cap="none">
                <a:solidFill>
                  <a:schemeClr val="dk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050"/>
              <a:buFont typeface="Arial"/>
              <a:buNone/>
              <a:defRPr sz="1600" b="1"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
        <p:nvSpPr>
          <p:cNvPr id="22" name="Google Shape;22;p18"/>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8"/>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4"/>
        <p:cNvGrpSpPr/>
        <p:nvPr/>
      </p:nvGrpSpPr>
      <p:grpSpPr>
        <a:xfrm>
          <a:off x="0" y="0"/>
          <a:ext cx="0" cy="0"/>
          <a:chOff x="0" y="0"/>
          <a:chExt cx="0" cy="0"/>
        </a:xfrm>
      </p:grpSpPr>
      <p:sp>
        <p:nvSpPr>
          <p:cNvPr id="25" name="Google Shape;25;p1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400" b="0" i="0" u="none" strike="noStrike" cap="none">
                <a:solidFill>
                  <a:schemeClr val="dk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1400" b="0" i="0" u="none" strike="noStrike" cap="none">
                <a:solidFill>
                  <a:schemeClr val="dk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1400" b="0" i="0" u="none" strike="noStrike" cap="none">
                <a:solidFill>
                  <a:schemeClr val="dk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1400" b="0" i="0" u="none" strike="noStrike" cap="none">
                <a:solidFill>
                  <a:schemeClr val="dk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1400" b="0" i="0" u="none" strike="noStrike" cap="none">
                <a:solidFill>
                  <a:schemeClr val="dk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1400" b="0" i="0" u="none" strike="noStrike" cap="none">
                <a:solidFill>
                  <a:schemeClr val="dk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1400" b="0" i="0" u="none" strike="noStrike" cap="none">
                <a:solidFill>
                  <a:schemeClr val="dk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1400" b="0" i="0" u="none" strike="noStrike" cap="none">
                <a:solidFill>
                  <a:schemeClr val="dk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1400" b="0" i="0" u="none" strike="noStrike" cap="none">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contenido" type="obj">
  <p:cSld name="OBJECT">
    <p:spTree>
      <p:nvGrpSpPr>
        <p:cNvPr id="1" name="Shape 28"/>
        <p:cNvGrpSpPr/>
        <p:nvPr/>
      </p:nvGrpSpPr>
      <p:grpSpPr>
        <a:xfrm>
          <a:off x="0" y="0"/>
          <a:ext cx="0" cy="0"/>
          <a:chOff x="0" y="0"/>
          <a:chExt cx="0" cy="0"/>
        </a:xfrm>
      </p:grpSpPr>
      <p:sp>
        <p:nvSpPr>
          <p:cNvPr id="29" name="Google Shape;29;p21"/>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1"/>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1"/>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2" name="Google Shape;32;p2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1"/>
          <p:cNvSpPr txBox="1">
            <a:spLocks noGrp="1"/>
          </p:cNvSpPr>
          <p:nvPr>
            <p:ph type="sldNum" idx="12"/>
          </p:nvPr>
        </p:nvSpPr>
        <p:spPr>
          <a:xfrm>
            <a:off x="10558299" y="5944678"/>
            <a:ext cx="1052508" cy="58182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5"/>
        <p:cNvGrpSpPr/>
        <p:nvPr/>
      </p:nvGrpSpPr>
      <p:grpSpPr>
        <a:xfrm>
          <a:off x="0" y="0"/>
          <a:ext cx="0" cy="0"/>
          <a:chOff x="0" y="0"/>
          <a:chExt cx="0" cy="0"/>
        </a:xfrm>
      </p:grpSpPr>
      <p:sp>
        <p:nvSpPr>
          <p:cNvPr id="36" name="Google Shape;36;p23"/>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3"/>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3"/>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39" name="Google Shape;39;p23"/>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40" name="Google Shape;40;p2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3"/>
        <p:cNvGrpSpPr/>
        <p:nvPr/>
      </p:nvGrpSpPr>
      <p:grpSpPr>
        <a:xfrm>
          <a:off x="0" y="0"/>
          <a:ext cx="0" cy="0"/>
          <a:chOff x="0" y="0"/>
          <a:chExt cx="0" cy="0"/>
        </a:xfrm>
      </p:grpSpPr>
      <p:sp>
        <p:nvSpPr>
          <p:cNvPr id="44" name="Google Shape;44;p24"/>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4"/>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4"/>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47" name="Google Shape;47;p24"/>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48" name="Google Shape;48;p24"/>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40"/>
              </a:spcBef>
              <a:spcAft>
                <a:spcPts val="0"/>
              </a:spcAft>
              <a:buSzPts val="2024"/>
              <a:buNone/>
              <a:defRPr sz="2200" b="0">
                <a:solidFill>
                  <a:schemeClr val="accent2"/>
                </a:solidFill>
              </a:defRPr>
            </a:lvl1pPr>
            <a:lvl2pPr marL="914400" lvl="1" indent="-228600" algn="l">
              <a:lnSpc>
                <a:spcPct val="100000"/>
              </a:lnSpc>
              <a:spcBef>
                <a:spcPts val="600"/>
              </a:spcBef>
              <a:spcAft>
                <a:spcPts val="0"/>
              </a:spcAft>
              <a:buSzPts val="1840"/>
              <a:buNone/>
              <a:defRPr sz="2000" b="1"/>
            </a:lvl2pPr>
            <a:lvl3pPr marL="1371600" lvl="2" indent="-228600" algn="l">
              <a:lnSpc>
                <a:spcPct val="100000"/>
              </a:lnSpc>
              <a:spcBef>
                <a:spcPts val="600"/>
              </a:spcBef>
              <a:spcAft>
                <a:spcPts val="0"/>
              </a:spcAft>
              <a:buSzPts val="1656"/>
              <a:buNone/>
              <a:defRPr sz="1800" b="1"/>
            </a:lvl3pPr>
            <a:lvl4pPr marL="1828800" lvl="3" indent="-228600" algn="l">
              <a:lnSpc>
                <a:spcPct val="100000"/>
              </a:lnSpc>
              <a:spcBef>
                <a:spcPts val="600"/>
              </a:spcBef>
              <a:spcAft>
                <a:spcPts val="0"/>
              </a:spcAft>
              <a:buSzPts val="1472"/>
              <a:buNone/>
              <a:defRPr sz="1600" b="1"/>
            </a:lvl4pPr>
            <a:lvl5pPr marL="2286000" lvl="4" indent="-228600" algn="l">
              <a:lnSpc>
                <a:spcPct val="100000"/>
              </a:lnSpc>
              <a:spcBef>
                <a:spcPts val="600"/>
              </a:spcBef>
              <a:spcAft>
                <a:spcPts val="0"/>
              </a:spcAft>
              <a:buSzPts val="1472"/>
              <a:buNone/>
              <a:defRPr sz="1600" b="1"/>
            </a:lvl5pPr>
            <a:lvl6pPr marL="2743200" lvl="5" indent="-228600" algn="l">
              <a:lnSpc>
                <a:spcPct val="100000"/>
              </a:lnSpc>
              <a:spcBef>
                <a:spcPts val="600"/>
              </a:spcBef>
              <a:spcAft>
                <a:spcPts val="0"/>
              </a:spcAft>
              <a:buSzPts val="1472"/>
              <a:buNone/>
              <a:defRPr sz="1600" b="1"/>
            </a:lvl6pPr>
            <a:lvl7pPr marL="3200400" lvl="6" indent="-228600" algn="l">
              <a:lnSpc>
                <a:spcPct val="100000"/>
              </a:lnSpc>
              <a:spcBef>
                <a:spcPts val="600"/>
              </a:spcBef>
              <a:spcAft>
                <a:spcPts val="0"/>
              </a:spcAft>
              <a:buSzPts val="1472"/>
              <a:buNone/>
              <a:defRPr sz="1600" b="1"/>
            </a:lvl7pPr>
            <a:lvl8pPr marL="3657600" lvl="7" indent="-228600" algn="l">
              <a:lnSpc>
                <a:spcPct val="100000"/>
              </a:lnSpc>
              <a:spcBef>
                <a:spcPts val="600"/>
              </a:spcBef>
              <a:spcAft>
                <a:spcPts val="0"/>
              </a:spcAft>
              <a:buSzPts val="1472"/>
              <a:buNone/>
              <a:defRPr sz="1600" b="1"/>
            </a:lvl8pPr>
            <a:lvl9pPr marL="4114800" lvl="8" indent="-228600" algn="l">
              <a:lnSpc>
                <a:spcPct val="100000"/>
              </a:lnSpc>
              <a:spcBef>
                <a:spcPts val="600"/>
              </a:spcBef>
              <a:spcAft>
                <a:spcPts val="600"/>
              </a:spcAft>
              <a:buSzPts val="1472"/>
              <a:buNone/>
              <a:defRPr sz="1600" b="1"/>
            </a:lvl9pPr>
          </a:lstStyle>
          <a:p>
            <a:endParaRPr/>
          </a:p>
        </p:txBody>
      </p:sp>
      <p:sp>
        <p:nvSpPr>
          <p:cNvPr id="49" name="Google Shape;49;p24"/>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50" name="Google Shape;50;p24"/>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4"/>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3"/>
        <p:cNvGrpSpPr/>
        <p:nvPr/>
      </p:nvGrpSpPr>
      <p:grpSpPr>
        <a:xfrm>
          <a:off x="0" y="0"/>
          <a:ext cx="0" cy="0"/>
          <a:chOff x="0" y="0"/>
          <a:chExt cx="0" cy="0"/>
        </a:xfrm>
      </p:grpSpPr>
      <p:sp>
        <p:nvSpPr>
          <p:cNvPr id="54" name="Google Shape;54;p25"/>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5"/>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2D58AC"/>
              </a:buClr>
              <a:buSzPts val="2000"/>
              <a:buFont typeface="Gill Sans"/>
              <a:buNone/>
              <a:defRPr sz="2000" b="0">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lnSpc>
                <a:spcPct val="100000"/>
              </a:lnSpc>
              <a:spcBef>
                <a:spcPts val="400"/>
              </a:spcBef>
              <a:spcAft>
                <a:spcPts val="0"/>
              </a:spcAft>
              <a:buSzPts val="1840"/>
              <a:buChar char="◼"/>
              <a:defRPr sz="2000">
                <a:solidFill>
                  <a:schemeClr val="dk2"/>
                </a:solidFill>
              </a:defRPr>
            </a:lvl1pPr>
            <a:lvl2pPr marL="914400" lvl="1" indent="-333756" algn="l">
              <a:lnSpc>
                <a:spcPct val="100000"/>
              </a:lnSpc>
              <a:spcBef>
                <a:spcPts val="600"/>
              </a:spcBef>
              <a:spcAft>
                <a:spcPts val="0"/>
              </a:spcAft>
              <a:buSzPts val="1656"/>
              <a:buChar char="◼"/>
              <a:defRPr sz="1800">
                <a:solidFill>
                  <a:schemeClr val="dk2"/>
                </a:solidFill>
              </a:defRPr>
            </a:lvl2pPr>
            <a:lvl3pPr marL="1371600" lvl="2" indent="-322072" algn="l">
              <a:lnSpc>
                <a:spcPct val="100000"/>
              </a:lnSpc>
              <a:spcBef>
                <a:spcPts val="600"/>
              </a:spcBef>
              <a:spcAft>
                <a:spcPts val="0"/>
              </a:spcAft>
              <a:buSzPts val="1472"/>
              <a:buChar char="◼"/>
              <a:defRPr sz="1600">
                <a:solidFill>
                  <a:schemeClr val="dk2"/>
                </a:solidFill>
              </a:defRPr>
            </a:lvl3pPr>
            <a:lvl4pPr marL="1828800" lvl="3" indent="-310388" algn="l">
              <a:lnSpc>
                <a:spcPct val="100000"/>
              </a:lnSpc>
              <a:spcBef>
                <a:spcPts val="600"/>
              </a:spcBef>
              <a:spcAft>
                <a:spcPts val="0"/>
              </a:spcAft>
              <a:buSzPts val="1288"/>
              <a:buChar char="◼"/>
              <a:defRPr sz="1400">
                <a:solidFill>
                  <a:schemeClr val="dk2"/>
                </a:solidFill>
              </a:defRPr>
            </a:lvl4pPr>
            <a:lvl5pPr marL="2286000" lvl="4" indent="-310388" algn="l">
              <a:lnSpc>
                <a:spcPct val="100000"/>
              </a:lnSpc>
              <a:spcBef>
                <a:spcPts val="600"/>
              </a:spcBef>
              <a:spcAft>
                <a:spcPts val="0"/>
              </a:spcAft>
              <a:buSzPts val="1288"/>
              <a:buChar char="◼"/>
              <a:defRPr sz="1400">
                <a:solidFill>
                  <a:schemeClr val="dk2"/>
                </a:solidFill>
              </a:defRPr>
            </a:lvl5pPr>
            <a:lvl6pPr marL="2743200" lvl="5" indent="-310388" algn="l">
              <a:lnSpc>
                <a:spcPct val="100000"/>
              </a:lnSpc>
              <a:spcBef>
                <a:spcPts val="600"/>
              </a:spcBef>
              <a:spcAft>
                <a:spcPts val="0"/>
              </a:spcAft>
              <a:buSzPts val="1288"/>
              <a:buChar char="◼"/>
              <a:defRPr sz="1400">
                <a:solidFill>
                  <a:schemeClr val="dk2"/>
                </a:solidFill>
              </a:defRPr>
            </a:lvl6pPr>
            <a:lvl7pPr marL="3200400" lvl="6" indent="-310388" algn="l">
              <a:lnSpc>
                <a:spcPct val="100000"/>
              </a:lnSpc>
              <a:spcBef>
                <a:spcPts val="600"/>
              </a:spcBef>
              <a:spcAft>
                <a:spcPts val="0"/>
              </a:spcAft>
              <a:buSzPts val="1288"/>
              <a:buChar char="◼"/>
              <a:defRPr sz="1400">
                <a:solidFill>
                  <a:schemeClr val="dk2"/>
                </a:solidFill>
              </a:defRPr>
            </a:lvl7pPr>
            <a:lvl8pPr marL="3657600" lvl="7" indent="-310388" algn="l">
              <a:lnSpc>
                <a:spcPct val="100000"/>
              </a:lnSpc>
              <a:spcBef>
                <a:spcPts val="600"/>
              </a:spcBef>
              <a:spcAft>
                <a:spcPts val="0"/>
              </a:spcAft>
              <a:buSzPts val="1288"/>
              <a:buChar char="◼"/>
              <a:defRPr sz="1400">
                <a:solidFill>
                  <a:schemeClr val="dk2"/>
                </a:solidFill>
              </a:defRPr>
            </a:lvl8pPr>
            <a:lvl9pPr marL="4114800" lvl="8" indent="-310388" algn="l">
              <a:lnSpc>
                <a:spcPct val="100000"/>
              </a:lnSpc>
              <a:spcBef>
                <a:spcPts val="600"/>
              </a:spcBef>
              <a:spcAft>
                <a:spcPts val="600"/>
              </a:spcAft>
              <a:buSzPts val="1288"/>
              <a:buChar char="◼"/>
              <a:defRPr sz="1400">
                <a:solidFill>
                  <a:schemeClr val="dk2"/>
                </a:solidFill>
              </a:defRPr>
            </a:lvl9pPr>
          </a:lstStyle>
          <a:p>
            <a:endParaRPr/>
          </a:p>
        </p:txBody>
      </p:sp>
      <p:sp>
        <p:nvSpPr>
          <p:cNvPr id="57" name="Google Shape;57;p25"/>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lnSpc>
                <a:spcPct val="100000"/>
              </a:lnSpc>
              <a:spcBef>
                <a:spcPts val="220"/>
              </a:spcBef>
              <a:spcAft>
                <a:spcPts val="0"/>
              </a:spcAft>
              <a:buSzPts val="1012"/>
              <a:buNone/>
              <a:defRPr sz="1100">
                <a:solidFill>
                  <a:schemeClr val="lt1"/>
                </a:solidFill>
              </a:defRPr>
            </a:lvl1pPr>
            <a:lvl2pPr marL="914400" lvl="1" indent="-228600" algn="l">
              <a:lnSpc>
                <a:spcPct val="100000"/>
              </a:lnSpc>
              <a:spcBef>
                <a:spcPts val="600"/>
              </a:spcBef>
              <a:spcAft>
                <a:spcPts val="0"/>
              </a:spcAft>
              <a:buSzPts val="1012"/>
              <a:buNone/>
              <a:defRPr sz="11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58" name="Google Shape;58;p2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accent1"/>
              </a:buClr>
              <a:buSzPts val="2400"/>
              <a:buFont typeface="Gill Sans"/>
              <a:buNone/>
              <a:defRPr sz="2400" b="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6"/>
          <p:cNvSpPr>
            <a:spLocks noGrp="1"/>
          </p:cNvSpPr>
          <p:nvPr>
            <p:ph type="pic" idx="2"/>
          </p:nvPr>
        </p:nvSpPr>
        <p:spPr>
          <a:xfrm>
            <a:off x="447817" y="599725"/>
            <a:ext cx="11290859" cy="3557252"/>
          </a:xfrm>
          <a:prstGeom prst="rect">
            <a:avLst/>
          </a:prstGeom>
          <a:noFill/>
          <a:ln>
            <a:noFill/>
          </a:ln>
        </p:spPr>
      </p:sp>
      <p:sp>
        <p:nvSpPr>
          <p:cNvPr id="64" name="Google Shape;64;p26"/>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240"/>
              </a:spcBef>
              <a:spcAft>
                <a:spcPts val="0"/>
              </a:spcAft>
              <a:buSzPts val="1104"/>
              <a:buNone/>
              <a:defRPr sz="1200"/>
            </a:lvl1pPr>
            <a:lvl2pPr marL="914400" lvl="1" indent="-228600" algn="l">
              <a:lnSpc>
                <a:spcPct val="100000"/>
              </a:lnSpc>
              <a:spcBef>
                <a:spcPts val="600"/>
              </a:spcBef>
              <a:spcAft>
                <a:spcPts val="0"/>
              </a:spcAft>
              <a:buSzPts val="1104"/>
              <a:buNone/>
              <a:defRPr sz="1200"/>
            </a:lvl2pPr>
            <a:lvl3pPr marL="1371600" lvl="2" indent="-228600" algn="l">
              <a:lnSpc>
                <a:spcPct val="100000"/>
              </a:lnSpc>
              <a:spcBef>
                <a:spcPts val="600"/>
              </a:spcBef>
              <a:spcAft>
                <a:spcPts val="0"/>
              </a:spcAft>
              <a:buSzPts val="920"/>
              <a:buNone/>
              <a:defRPr sz="1000"/>
            </a:lvl3pPr>
            <a:lvl4pPr marL="1828800" lvl="3" indent="-228600" algn="l">
              <a:lnSpc>
                <a:spcPct val="100000"/>
              </a:lnSpc>
              <a:spcBef>
                <a:spcPts val="600"/>
              </a:spcBef>
              <a:spcAft>
                <a:spcPts val="0"/>
              </a:spcAft>
              <a:buSzPts val="828"/>
              <a:buNone/>
              <a:defRPr sz="900"/>
            </a:lvl4pPr>
            <a:lvl5pPr marL="2286000" lvl="4" indent="-228600" algn="l">
              <a:lnSpc>
                <a:spcPct val="100000"/>
              </a:lnSpc>
              <a:spcBef>
                <a:spcPts val="600"/>
              </a:spcBef>
              <a:spcAft>
                <a:spcPts val="0"/>
              </a:spcAft>
              <a:buSzPts val="828"/>
              <a:buNone/>
              <a:defRPr sz="900"/>
            </a:lvl5pPr>
            <a:lvl6pPr marL="2743200" lvl="5" indent="-228600" algn="l">
              <a:lnSpc>
                <a:spcPct val="100000"/>
              </a:lnSpc>
              <a:spcBef>
                <a:spcPts val="600"/>
              </a:spcBef>
              <a:spcAft>
                <a:spcPts val="0"/>
              </a:spcAft>
              <a:buSzPts val="828"/>
              <a:buNone/>
              <a:defRPr sz="900"/>
            </a:lvl6pPr>
            <a:lvl7pPr marL="3200400" lvl="6" indent="-228600" algn="l">
              <a:lnSpc>
                <a:spcPct val="100000"/>
              </a:lnSpc>
              <a:spcBef>
                <a:spcPts val="600"/>
              </a:spcBef>
              <a:spcAft>
                <a:spcPts val="0"/>
              </a:spcAft>
              <a:buSzPts val="828"/>
              <a:buNone/>
              <a:defRPr sz="900"/>
            </a:lvl7pPr>
            <a:lvl8pPr marL="3657600" lvl="7" indent="-228600" algn="l">
              <a:lnSpc>
                <a:spcPct val="100000"/>
              </a:lnSpc>
              <a:spcBef>
                <a:spcPts val="600"/>
              </a:spcBef>
              <a:spcAft>
                <a:spcPts val="0"/>
              </a:spcAft>
              <a:buSzPts val="828"/>
              <a:buNone/>
              <a:defRPr sz="900"/>
            </a:lvl8pPr>
            <a:lvl9pPr marL="4114800" lvl="8" indent="-228600" algn="l">
              <a:lnSpc>
                <a:spcPct val="100000"/>
              </a:lnSpc>
              <a:spcBef>
                <a:spcPts val="600"/>
              </a:spcBef>
              <a:spcAft>
                <a:spcPts val="600"/>
              </a:spcAft>
              <a:buSzPts val="828"/>
              <a:buNone/>
              <a:defRPr sz="900"/>
            </a:lvl9pPr>
          </a:lstStyle>
          <a:p>
            <a:endParaRPr/>
          </a:p>
        </p:txBody>
      </p:sp>
      <p:sp>
        <p:nvSpPr>
          <p:cNvPr id="65" name="Google Shape;65;p2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27"/>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7"/>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7"/>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22072" algn="l">
              <a:lnSpc>
                <a:spcPct val="100000"/>
              </a:lnSpc>
              <a:spcBef>
                <a:spcPts val="600"/>
              </a:spcBef>
              <a:spcAft>
                <a:spcPts val="0"/>
              </a:spcAft>
              <a:buSzPts val="1472"/>
              <a:buChar char="◼"/>
              <a:defRPr/>
            </a:lvl2pPr>
            <a:lvl3pPr marL="1371600" lvl="2" indent="-310388" algn="l">
              <a:lnSpc>
                <a:spcPct val="100000"/>
              </a:lnSpc>
              <a:spcBef>
                <a:spcPts val="600"/>
              </a:spcBef>
              <a:spcAft>
                <a:spcPts val="0"/>
              </a:spcAft>
              <a:buSzPts val="1288"/>
              <a:buChar char="◼"/>
              <a:defRPr/>
            </a:lvl3pPr>
            <a:lvl4pPr marL="1828800" lvl="3" indent="-298703" algn="l">
              <a:lnSpc>
                <a:spcPct val="100000"/>
              </a:lnSpc>
              <a:spcBef>
                <a:spcPts val="600"/>
              </a:spcBef>
              <a:spcAft>
                <a:spcPts val="0"/>
              </a:spcAft>
              <a:buSzPts val="1104"/>
              <a:buChar char="◼"/>
              <a:defRPr/>
            </a:lvl4pPr>
            <a:lvl5pPr marL="2286000" lvl="4" indent="-298704" algn="l">
              <a:lnSpc>
                <a:spcPct val="100000"/>
              </a:lnSpc>
              <a:spcBef>
                <a:spcPts val="600"/>
              </a:spcBef>
              <a:spcAft>
                <a:spcPts val="0"/>
              </a:spcAft>
              <a:buSzPts val="1104"/>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72" name="Google Shape;72;p2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5"/>
        <p:cNvGrpSpPr/>
        <p:nvPr/>
      </p:nvGrpSpPr>
      <p:grpSpPr>
        <a:xfrm>
          <a:off x="0" y="0"/>
          <a:ext cx="0" cy="0"/>
          <a:chOff x="0" y="0"/>
          <a:chExt cx="0" cy="0"/>
        </a:xfrm>
      </p:grpSpPr>
      <p:sp>
        <p:nvSpPr>
          <p:cNvPr id="76" name="Google Shape;76;p28"/>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8"/>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8"/>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lnSpc>
                <a:spcPct val="100000"/>
              </a:lnSpc>
              <a:spcBef>
                <a:spcPts val="360"/>
              </a:spcBef>
              <a:spcAft>
                <a:spcPts val="0"/>
              </a:spcAft>
              <a:buSzPts val="1656"/>
              <a:buChar char="◼"/>
              <a:defRPr/>
            </a:lvl1pPr>
            <a:lvl2pPr marL="914400" lvl="1" indent="-333756" algn="l">
              <a:lnSpc>
                <a:spcPct val="100000"/>
              </a:lnSpc>
              <a:spcBef>
                <a:spcPts val="600"/>
              </a:spcBef>
              <a:spcAft>
                <a:spcPts val="0"/>
              </a:spcAft>
              <a:buSzPts val="1656"/>
              <a:buChar char="◼"/>
              <a:defRPr/>
            </a:lvl2pPr>
            <a:lvl3pPr marL="1371600" lvl="2" indent="-333756" algn="l">
              <a:lnSpc>
                <a:spcPct val="100000"/>
              </a:lnSpc>
              <a:spcBef>
                <a:spcPts val="600"/>
              </a:spcBef>
              <a:spcAft>
                <a:spcPts val="0"/>
              </a:spcAft>
              <a:buSzPts val="1656"/>
              <a:buChar char="◼"/>
              <a:defRPr/>
            </a:lvl3pPr>
            <a:lvl4pPr marL="1828800" lvl="3" indent="-333756" algn="l">
              <a:lnSpc>
                <a:spcPct val="100000"/>
              </a:lnSpc>
              <a:spcBef>
                <a:spcPts val="600"/>
              </a:spcBef>
              <a:spcAft>
                <a:spcPts val="0"/>
              </a:spcAft>
              <a:buSzPts val="1656"/>
              <a:buChar char="◼"/>
              <a:defRPr/>
            </a:lvl4pPr>
            <a:lvl5pPr marL="2286000" lvl="4" indent="-333756" algn="l">
              <a:lnSpc>
                <a:spcPct val="100000"/>
              </a:lnSpc>
              <a:spcBef>
                <a:spcPts val="600"/>
              </a:spcBef>
              <a:spcAft>
                <a:spcPts val="0"/>
              </a:spcAft>
              <a:buSzPts val="1656"/>
              <a:buChar char="◼"/>
              <a:defRPr/>
            </a:lvl5pPr>
            <a:lvl6pPr marL="2743200" lvl="5" indent="-333756" algn="l">
              <a:lnSpc>
                <a:spcPct val="100000"/>
              </a:lnSpc>
              <a:spcBef>
                <a:spcPts val="600"/>
              </a:spcBef>
              <a:spcAft>
                <a:spcPts val="0"/>
              </a:spcAft>
              <a:buSzPts val="1656"/>
              <a:buChar char="◼"/>
              <a:defRPr/>
            </a:lvl6pPr>
            <a:lvl7pPr marL="3200400" lvl="6" indent="-333756" algn="l">
              <a:lnSpc>
                <a:spcPct val="100000"/>
              </a:lnSpc>
              <a:spcBef>
                <a:spcPts val="600"/>
              </a:spcBef>
              <a:spcAft>
                <a:spcPts val="0"/>
              </a:spcAft>
              <a:buSzPts val="1656"/>
              <a:buChar char="◼"/>
              <a:defRPr/>
            </a:lvl7pPr>
            <a:lvl8pPr marL="3657600" lvl="7" indent="-333756" algn="l">
              <a:lnSpc>
                <a:spcPct val="100000"/>
              </a:lnSpc>
              <a:spcBef>
                <a:spcPts val="600"/>
              </a:spcBef>
              <a:spcAft>
                <a:spcPts val="0"/>
              </a:spcAft>
              <a:buSzPts val="1656"/>
              <a:buChar char="◼"/>
              <a:defRPr/>
            </a:lvl8pPr>
            <a:lvl9pPr marL="4114800" lvl="8" indent="-333756" algn="l">
              <a:lnSpc>
                <a:spcPct val="100000"/>
              </a:lnSpc>
              <a:spcBef>
                <a:spcPts val="600"/>
              </a:spcBef>
              <a:spcAft>
                <a:spcPts val="600"/>
              </a:spcAft>
              <a:buSzPts val="1656"/>
              <a:buChar char="◼"/>
              <a:defRPr/>
            </a:lvl9pPr>
          </a:lstStyle>
          <a:p>
            <a:endParaRPr/>
          </a:p>
        </p:txBody>
      </p:sp>
      <p:sp>
        <p:nvSpPr>
          <p:cNvPr id="79" name="Google Shape;79;p28"/>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solidFill>
                  <a:srgbClr val="2D58A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8"/>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8"/>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2D58AC"/>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lnSpc>
                <a:spcPct val="100000"/>
              </a:lnSpc>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lnSpc>
                <a:spcPct val="100000"/>
              </a:lnSpc>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lnSpc>
                <a:spcPct val="100000"/>
              </a:lnSpc>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lnSpc>
                <a:spcPct val="100000"/>
              </a:lnSpc>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lnSpc>
                <a:spcPct val="100000"/>
              </a:lnSpc>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lnSpc>
                <a:spcPct val="100000"/>
              </a:lnSpc>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accent2"/>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s-MX"/>
              <a:t>‹Nº›</a:t>
            </a:fld>
            <a:endParaRPr/>
          </a:p>
        </p:txBody>
      </p:sp>
      <p:sp>
        <p:nvSpPr>
          <p:cNvPr id="15" name="Google Shape;15;p17"/>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7"/>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7"/>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pSp>
        <p:nvGrpSpPr>
          <p:cNvPr id="88" name="Google Shape;88;p1"/>
          <p:cNvGrpSpPr/>
          <p:nvPr/>
        </p:nvGrpSpPr>
        <p:grpSpPr>
          <a:xfrm>
            <a:off x="446534" y="453643"/>
            <a:ext cx="11298933" cy="98554"/>
            <a:chOff x="446534" y="453643"/>
            <a:chExt cx="11298933" cy="98554"/>
          </a:xfrm>
        </p:grpSpPr>
        <p:sp>
          <p:nvSpPr>
            <p:cNvPr id="89" name="Google Shape;89;p1"/>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 name="Google Shape;92;p1"/>
          <p:cNvSpPr txBox="1"/>
          <p:nvPr/>
        </p:nvSpPr>
        <p:spPr>
          <a:xfrm>
            <a:off x="2644831" y="1797074"/>
            <a:ext cx="6597538"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s-MX" sz="4000" b="1" i="0" u="none" strike="noStrike" cap="none" dirty="0">
                <a:solidFill>
                  <a:srgbClr val="002060"/>
                </a:solidFill>
                <a:latin typeface="Overlock"/>
                <a:ea typeface="Overlock"/>
                <a:cs typeface="Overlock"/>
                <a:sym typeface="Overlock"/>
              </a:rPr>
              <a:t>Centro Universitario del Sur</a:t>
            </a:r>
            <a:endParaRPr sz="2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Gill Sans"/>
              <a:ea typeface="Gill Sans"/>
              <a:cs typeface="Gill Sans"/>
              <a:sym typeface="Gill Sans"/>
            </a:endParaRPr>
          </a:p>
        </p:txBody>
      </p:sp>
      <p:sp>
        <p:nvSpPr>
          <p:cNvPr id="2" name="AutoShape 8" descr="Universidad de Guadalajara">
            <a:extLst>
              <a:ext uri="{FF2B5EF4-FFF2-40B4-BE49-F238E27FC236}">
                <a16:creationId xmlns:a16="http://schemas.microsoft.com/office/drawing/2014/main" id="{9A0C7A85-1350-CFBA-D61F-CF7D41BCB6B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036" name="Picture 12" descr="Universidad de Guadalajara">
            <a:extLst>
              <a:ext uri="{FF2B5EF4-FFF2-40B4-BE49-F238E27FC236}">
                <a16:creationId xmlns:a16="http://schemas.microsoft.com/office/drawing/2014/main" id="{803BAE1F-C9AC-E9B1-F435-B62F3346E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147" y="626943"/>
            <a:ext cx="3362906" cy="110659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2;p1">
            <a:extLst>
              <a:ext uri="{FF2B5EF4-FFF2-40B4-BE49-F238E27FC236}">
                <a16:creationId xmlns:a16="http://schemas.microsoft.com/office/drawing/2014/main" id="{EACD3153-186E-A23B-EA7E-3A339B66C0E9}"/>
              </a:ext>
            </a:extLst>
          </p:cNvPr>
          <p:cNvSpPr txBox="1"/>
          <p:nvPr/>
        </p:nvSpPr>
        <p:spPr>
          <a:xfrm>
            <a:off x="190842" y="4870027"/>
            <a:ext cx="5529831" cy="11387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s-MX" sz="3200" b="1" i="0" u="none" strike="noStrike" cap="none" dirty="0">
                <a:solidFill>
                  <a:srgbClr val="002060"/>
                </a:solidFill>
                <a:latin typeface="Overlock"/>
                <a:ea typeface="Overlock"/>
                <a:cs typeface="Overlock"/>
                <a:sym typeface="Overlock"/>
              </a:rPr>
              <a:t>Feria de la ciencia y tecnología</a:t>
            </a:r>
            <a:r>
              <a:rPr lang="es-MX" sz="3600" b="1" i="0" u="none" strike="noStrike" cap="none" dirty="0">
                <a:solidFill>
                  <a:srgbClr val="002060"/>
                </a:solidFill>
                <a:latin typeface="Overlock"/>
                <a:ea typeface="Overlock"/>
                <a:cs typeface="Overlock"/>
                <a:sym typeface="Overlock"/>
              </a:rPr>
              <a:t> </a:t>
            </a: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Gill Sans"/>
              <a:ea typeface="Gill Sans"/>
              <a:cs typeface="Gill Sans"/>
              <a:sym typeface="Gill Sans"/>
            </a:endParaRPr>
          </a:p>
        </p:txBody>
      </p:sp>
      <p:sp>
        <p:nvSpPr>
          <p:cNvPr id="4" name="Google Shape;92;p1">
            <a:extLst>
              <a:ext uri="{FF2B5EF4-FFF2-40B4-BE49-F238E27FC236}">
                <a16:creationId xmlns:a16="http://schemas.microsoft.com/office/drawing/2014/main" id="{FC36E4C8-E878-7AB2-A750-9B069325A3C9}"/>
              </a:ext>
            </a:extLst>
          </p:cNvPr>
          <p:cNvSpPr txBox="1"/>
          <p:nvPr/>
        </p:nvSpPr>
        <p:spPr>
          <a:xfrm>
            <a:off x="6389514" y="4870027"/>
            <a:ext cx="6597538"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s-MX" sz="3200" b="1" i="0" u="none" strike="noStrike" cap="none" dirty="0">
                <a:solidFill>
                  <a:srgbClr val="002060"/>
                </a:solidFill>
                <a:latin typeface="Overlock"/>
                <a:ea typeface="Overlock"/>
                <a:cs typeface="Overlock"/>
                <a:sym typeface="Overlock"/>
              </a:rPr>
              <a:t>Visión por computadora</a:t>
            </a:r>
            <a:endParaRPr sz="20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Gill Sans"/>
              <a:ea typeface="Gill Sans"/>
              <a:cs typeface="Gill Sans"/>
              <a:sym typeface="Gill Sans"/>
            </a:endParaRPr>
          </a:p>
        </p:txBody>
      </p:sp>
      <p:sp>
        <p:nvSpPr>
          <p:cNvPr id="5" name="Google Shape;92;p1">
            <a:extLst>
              <a:ext uri="{FF2B5EF4-FFF2-40B4-BE49-F238E27FC236}">
                <a16:creationId xmlns:a16="http://schemas.microsoft.com/office/drawing/2014/main" id="{D71F24EA-1020-74A2-29E4-207CADC3E9FC}"/>
              </a:ext>
            </a:extLst>
          </p:cNvPr>
          <p:cNvSpPr txBox="1"/>
          <p:nvPr/>
        </p:nvSpPr>
        <p:spPr>
          <a:xfrm>
            <a:off x="1236780" y="3075665"/>
            <a:ext cx="10023239" cy="12464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s-MX" sz="3200" b="1" i="0" u="none" strike="noStrike" cap="none" dirty="0">
                <a:solidFill>
                  <a:srgbClr val="002060"/>
                </a:solidFill>
                <a:latin typeface="Overlock"/>
                <a:ea typeface="Overlock"/>
                <a:cs typeface="Overlock"/>
                <a:sym typeface="Overlock"/>
              </a:rPr>
              <a:t>Departamento de Ciencias Computacionales e Innovación Tecnológica</a:t>
            </a:r>
            <a:endParaRPr b="1" i="0" u="none" strike="noStrike" cap="none" dirty="0">
              <a:solidFill>
                <a:schemeClr val="dk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p:nvPr/>
        </p:nvSpPr>
        <p:spPr>
          <a:xfrm>
            <a:off x="602150" y="707326"/>
            <a:ext cx="9151450"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s-MX" sz="3600" b="1" i="0" u="none" strike="noStrike" cap="none" dirty="0">
                <a:solidFill>
                  <a:schemeClr val="lt1"/>
                </a:solidFill>
                <a:latin typeface="Arial"/>
                <a:ea typeface="Arial"/>
                <a:cs typeface="Arial"/>
                <a:sym typeface="Arial"/>
              </a:rPr>
              <a:t>Redes neuronales convolucionales</a:t>
            </a:r>
            <a:endParaRPr sz="4000" b="1" i="0" u="none" strike="noStrike" cap="none" dirty="0">
              <a:solidFill>
                <a:schemeClr val="lt1"/>
              </a:solidFill>
              <a:latin typeface="Arial"/>
              <a:ea typeface="Arial"/>
              <a:cs typeface="Arial"/>
              <a:sym typeface="Arial"/>
            </a:endParaRPr>
          </a:p>
        </p:txBody>
      </p:sp>
      <p:sp>
        <p:nvSpPr>
          <p:cNvPr id="128" name="Google Shape;128;p4"/>
          <p:cNvSpPr/>
          <p:nvPr/>
        </p:nvSpPr>
        <p:spPr>
          <a:xfrm>
            <a:off x="369066" y="1992285"/>
            <a:ext cx="11453867"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2000" b="0" i="0" u="none" strike="noStrike" cap="none" dirty="0">
                <a:solidFill>
                  <a:schemeClr val="dk1"/>
                </a:solidFill>
                <a:latin typeface="Arial"/>
                <a:ea typeface="Arial"/>
                <a:cs typeface="Arial"/>
                <a:sym typeface="Arial"/>
              </a:rPr>
              <a:t>Las redes neuronales convolucionales es un algoritmo de aprendizaje profundo que está diseñado para trabajar con imágenes, tomando éstas como entrada, asignándole importancias (pesos) a ciertos elementos en la imagen para así poder diferenciar unos de otros.</a:t>
            </a:r>
          </a:p>
        </p:txBody>
      </p:sp>
      <p:sp>
        <p:nvSpPr>
          <p:cNvPr id="130" name="Google Shape;130;p4"/>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MX"/>
              <a:t>10</a:t>
            </a:fld>
            <a:endParaRPr/>
          </a:p>
        </p:txBody>
      </p:sp>
      <p:pic>
        <p:nvPicPr>
          <p:cNvPr id="4098" name="Picture 2">
            <a:extLst>
              <a:ext uri="{FF2B5EF4-FFF2-40B4-BE49-F238E27FC236}">
                <a16:creationId xmlns:a16="http://schemas.microsoft.com/office/drawing/2014/main" id="{D3F41051-0CD4-AD59-9BEB-F5DF34F38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556" y="3501486"/>
            <a:ext cx="5011305" cy="28188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itHub - heartexlabs/labelImg: LabelImg is now part of the Label Studio  community. The popular image annotation tool created by Tzutalin is no  longer actively being developed, but you can check out Label">
            <a:extLst>
              <a:ext uri="{FF2B5EF4-FFF2-40B4-BE49-F238E27FC236}">
                <a16:creationId xmlns:a16="http://schemas.microsoft.com/office/drawing/2014/main" id="{3D8824C0-3B8D-D867-EB90-A931E115B7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40" y="3501486"/>
            <a:ext cx="5618406" cy="2819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C00D8D8-7BAC-E447-D6FC-9747B2612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11</a:t>
            </a:fld>
            <a:endParaRPr lang="es-MX"/>
          </a:p>
        </p:txBody>
      </p:sp>
      <p:sp>
        <p:nvSpPr>
          <p:cNvPr id="6" name="CuadroTexto 5">
            <a:extLst>
              <a:ext uri="{FF2B5EF4-FFF2-40B4-BE49-F238E27FC236}">
                <a16:creationId xmlns:a16="http://schemas.microsoft.com/office/drawing/2014/main" id="{71A24607-623F-7031-E435-9C4F7DF8D40E}"/>
              </a:ext>
            </a:extLst>
          </p:cNvPr>
          <p:cNvSpPr txBox="1"/>
          <p:nvPr/>
        </p:nvSpPr>
        <p:spPr>
          <a:xfrm>
            <a:off x="474132" y="928890"/>
            <a:ext cx="11266312" cy="1323439"/>
          </a:xfrm>
          <a:prstGeom prst="rect">
            <a:avLst/>
          </a:prstGeom>
          <a:noFill/>
        </p:spPr>
        <p:txBody>
          <a:bodyPr wrap="square">
            <a:spAutoFit/>
          </a:bodyPr>
          <a:lstStyle/>
          <a:p>
            <a:pPr algn="just"/>
            <a:r>
              <a:rPr lang="es-MX" sz="2000" dirty="0">
                <a:solidFill>
                  <a:schemeClr val="dk1"/>
                </a:solidFill>
              </a:rPr>
              <a:t>Las redes neuronales convolucionales es uno de los principales algoritmos que ha contribuido en el desarrollo y perfeccionamiento del campo de visión por computadora. Las redes neuronales convolucionales trabajan dividiendo y modelando la información en partes más pequeñas y combinando esta información como se representa en la siguiente Figura.</a:t>
            </a:r>
          </a:p>
        </p:txBody>
      </p:sp>
      <p:pic>
        <p:nvPicPr>
          <p:cNvPr id="10" name="Imagen 9">
            <a:extLst>
              <a:ext uri="{FF2B5EF4-FFF2-40B4-BE49-F238E27FC236}">
                <a16:creationId xmlns:a16="http://schemas.microsoft.com/office/drawing/2014/main" id="{1ACEB59B-14C3-8411-A830-3BFAEE32C31E}"/>
              </a:ext>
            </a:extLst>
          </p:cNvPr>
          <p:cNvPicPr>
            <a:picLocks noChangeAspect="1"/>
          </p:cNvPicPr>
          <p:nvPr/>
        </p:nvPicPr>
        <p:blipFill>
          <a:blip r:embed="rId2"/>
          <a:stretch>
            <a:fillRect/>
          </a:stretch>
        </p:blipFill>
        <p:spPr>
          <a:xfrm>
            <a:off x="2624131" y="2830687"/>
            <a:ext cx="6521985" cy="2046113"/>
          </a:xfrm>
          <a:prstGeom prst="rect">
            <a:avLst/>
          </a:prstGeom>
        </p:spPr>
      </p:pic>
    </p:spTree>
    <p:extLst>
      <p:ext uri="{BB962C8B-B14F-4D97-AF65-F5344CB8AC3E}">
        <p14:creationId xmlns:p14="http://schemas.microsoft.com/office/powerpoint/2010/main" val="410722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7"/>
          <p:cNvSpPr/>
          <p:nvPr/>
        </p:nvSpPr>
        <p:spPr>
          <a:xfrm>
            <a:off x="705334" y="764394"/>
            <a:ext cx="3134191"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s-MX" sz="3600" b="1" i="0" u="none" strike="noStrike" cap="none" dirty="0">
                <a:solidFill>
                  <a:schemeClr val="lt1"/>
                </a:solidFill>
                <a:latin typeface="Arial"/>
                <a:ea typeface="Arial"/>
                <a:cs typeface="Arial"/>
                <a:sym typeface="Arial"/>
              </a:rPr>
              <a:t>YOLOv5 </a:t>
            </a:r>
            <a:endParaRPr sz="4000" b="1" i="0" u="none" strike="noStrike" cap="none" dirty="0">
              <a:solidFill>
                <a:schemeClr val="lt1"/>
              </a:solidFill>
              <a:latin typeface="Arial"/>
              <a:ea typeface="Arial"/>
              <a:cs typeface="Arial"/>
              <a:sym typeface="Arial"/>
            </a:endParaRPr>
          </a:p>
        </p:txBody>
      </p:sp>
      <p:sp>
        <p:nvSpPr>
          <p:cNvPr id="136" name="Google Shape;136;p7"/>
          <p:cNvSpPr txBox="1"/>
          <p:nvPr/>
        </p:nvSpPr>
        <p:spPr>
          <a:xfrm>
            <a:off x="485422" y="1963002"/>
            <a:ext cx="11277600" cy="132339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2000" dirty="0">
                <a:solidFill>
                  <a:schemeClr val="dk1"/>
                </a:solidFill>
              </a:rPr>
              <a:t>Para Serrano (2017) YOLO es un algoritmo de código abierto utilizado en la detección de objetos en imágenes y vídeo, este algoritmo usa una red neuronal convolucional para dividir una imagen en regiones, prediciendo cuadros delimitadores de identificación y probabilidades por cada región. Las cajas son ponderadas a partir de las probabilidades predichas. </a:t>
            </a:r>
            <a:endParaRPr sz="2000" dirty="0">
              <a:solidFill>
                <a:schemeClr val="dk1"/>
              </a:solidFill>
            </a:endParaRPr>
          </a:p>
        </p:txBody>
      </p:sp>
      <p:sp>
        <p:nvSpPr>
          <p:cNvPr id="137" name="Google Shape;137;p7"/>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MX"/>
              <a:t>12</a:t>
            </a:fld>
            <a:endParaRPr/>
          </a:p>
        </p:txBody>
      </p:sp>
      <p:pic>
        <p:nvPicPr>
          <p:cNvPr id="2050" name="Picture 2" descr="Record the process of one commissioning of yolov5 + deepsort vehicle  tracking project">
            <a:extLst>
              <a:ext uri="{FF2B5EF4-FFF2-40B4-BE49-F238E27FC236}">
                <a16:creationId xmlns:a16="http://schemas.microsoft.com/office/drawing/2014/main" id="{77692574-7AD1-E08B-89BD-CF85B29C4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22" y="3585887"/>
            <a:ext cx="5343656" cy="3003135"/>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BAE8B5C3-9DF4-54A8-83F4-8F709E96644D}"/>
              </a:ext>
            </a:extLst>
          </p:cNvPr>
          <p:cNvPicPr>
            <a:picLocks noChangeAspect="1"/>
          </p:cNvPicPr>
          <p:nvPr/>
        </p:nvPicPr>
        <p:blipFill>
          <a:blip r:embed="rId4"/>
          <a:stretch>
            <a:fillRect/>
          </a:stretch>
        </p:blipFill>
        <p:spPr>
          <a:xfrm>
            <a:off x="7246423" y="3585887"/>
            <a:ext cx="3311877" cy="30358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C4EC8FCC-E5F2-B17D-D8C1-F036BEF81F6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13</a:t>
            </a:fld>
            <a:endParaRPr lang="es-MX"/>
          </a:p>
        </p:txBody>
      </p:sp>
      <p:sp>
        <p:nvSpPr>
          <p:cNvPr id="4" name="CuadroTexto 3">
            <a:extLst>
              <a:ext uri="{FF2B5EF4-FFF2-40B4-BE49-F238E27FC236}">
                <a16:creationId xmlns:a16="http://schemas.microsoft.com/office/drawing/2014/main" id="{29521BDE-950E-E1B2-62B6-A235675BB41C}"/>
              </a:ext>
            </a:extLst>
          </p:cNvPr>
          <p:cNvSpPr txBox="1"/>
          <p:nvPr/>
        </p:nvSpPr>
        <p:spPr>
          <a:xfrm>
            <a:off x="457388" y="781182"/>
            <a:ext cx="11237901" cy="1938992"/>
          </a:xfrm>
          <a:prstGeom prst="rect">
            <a:avLst/>
          </a:prstGeom>
          <a:noFill/>
        </p:spPr>
        <p:txBody>
          <a:bodyPr wrap="square">
            <a:spAutoFit/>
          </a:bodyPr>
          <a:lstStyle/>
          <a:p>
            <a:pPr algn="just"/>
            <a:r>
              <a:rPr lang="es-MX" sz="2000" dirty="0">
                <a:solidFill>
                  <a:schemeClr val="dk1"/>
                </a:solidFill>
              </a:rPr>
              <a:t>Según </a:t>
            </a:r>
            <a:r>
              <a:rPr lang="es-MX" sz="2000" dirty="0" err="1">
                <a:solidFill>
                  <a:schemeClr val="dk1"/>
                </a:solidFill>
              </a:rPr>
              <a:t>Massiris</a:t>
            </a:r>
            <a:r>
              <a:rPr lang="es-MX" sz="2000" dirty="0">
                <a:solidFill>
                  <a:schemeClr val="dk1"/>
                </a:solidFill>
              </a:rPr>
              <a:t> et al. (2020) YOLO aprende representaciones generalizables de los objetos, permitiendo un bajo error de detección para entradas nuevas, diferentes al conjunto de datos de entrenamiento. Una red convolucional única predice simultáneamente múltiples cuadros delimitadores que enmarcan los objetos en la imagen y predice probabilidades condicionales por cada clase p(Clase | Objeto) para cada uno de estos cuadros delimitadores.</a:t>
            </a:r>
          </a:p>
          <a:p>
            <a:endParaRPr lang="es-MX" sz="2000" dirty="0">
              <a:solidFill>
                <a:schemeClr val="dk1"/>
              </a:solidFill>
            </a:endParaRPr>
          </a:p>
        </p:txBody>
      </p:sp>
      <p:pic>
        <p:nvPicPr>
          <p:cNvPr id="6" name="Imagen 5">
            <a:extLst>
              <a:ext uri="{FF2B5EF4-FFF2-40B4-BE49-F238E27FC236}">
                <a16:creationId xmlns:a16="http://schemas.microsoft.com/office/drawing/2014/main" id="{C0B5DCE1-1F5D-5FE9-BF85-D32C1DDD6483}"/>
              </a:ext>
            </a:extLst>
          </p:cNvPr>
          <p:cNvPicPr>
            <a:picLocks noChangeAspect="1"/>
          </p:cNvPicPr>
          <p:nvPr/>
        </p:nvPicPr>
        <p:blipFill>
          <a:blip r:embed="rId2"/>
          <a:stretch>
            <a:fillRect/>
          </a:stretch>
        </p:blipFill>
        <p:spPr>
          <a:xfrm>
            <a:off x="2082588" y="2993984"/>
            <a:ext cx="7607688" cy="1938991"/>
          </a:xfrm>
          <a:prstGeom prst="rect">
            <a:avLst/>
          </a:prstGeom>
        </p:spPr>
      </p:pic>
      <p:sp>
        <p:nvSpPr>
          <p:cNvPr id="8" name="CuadroTexto 7">
            <a:extLst>
              <a:ext uri="{FF2B5EF4-FFF2-40B4-BE49-F238E27FC236}">
                <a16:creationId xmlns:a16="http://schemas.microsoft.com/office/drawing/2014/main" id="{840FD574-64A3-9A81-EAE1-D662AD1FD6E8}"/>
              </a:ext>
            </a:extLst>
          </p:cNvPr>
          <p:cNvSpPr txBox="1"/>
          <p:nvPr/>
        </p:nvSpPr>
        <p:spPr>
          <a:xfrm>
            <a:off x="2229555" y="5052896"/>
            <a:ext cx="7732889" cy="523220"/>
          </a:xfrm>
          <a:prstGeom prst="rect">
            <a:avLst/>
          </a:prstGeom>
          <a:noFill/>
        </p:spPr>
        <p:txBody>
          <a:bodyPr wrap="square">
            <a:spAutoFit/>
          </a:bodyPr>
          <a:lstStyle/>
          <a:p>
            <a:pPr algn="ctr"/>
            <a:r>
              <a:rPr lang="es-MX" dirty="0"/>
              <a:t>Arquitectura general de la red de detección de objetos. </a:t>
            </a:r>
          </a:p>
          <a:p>
            <a:pPr algn="ctr"/>
            <a:r>
              <a:rPr lang="es-MX" dirty="0"/>
              <a:t>Fuente: </a:t>
            </a:r>
            <a:r>
              <a:rPr lang="es-MX" dirty="0" err="1"/>
              <a:t>Jocher</a:t>
            </a:r>
            <a:r>
              <a:rPr lang="es-MX" dirty="0"/>
              <a:t> et al. (2022).</a:t>
            </a:r>
          </a:p>
        </p:txBody>
      </p:sp>
    </p:spTree>
    <p:extLst>
      <p:ext uri="{BB962C8B-B14F-4D97-AF65-F5344CB8AC3E}">
        <p14:creationId xmlns:p14="http://schemas.microsoft.com/office/powerpoint/2010/main" val="492092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7E94E1A-67BB-78C1-C2ED-7DF6BB8F6F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14</a:t>
            </a:fld>
            <a:endParaRPr lang="es-MX"/>
          </a:p>
        </p:txBody>
      </p:sp>
      <p:sp>
        <p:nvSpPr>
          <p:cNvPr id="3" name="CuadroTexto 2">
            <a:extLst>
              <a:ext uri="{FF2B5EF4-FFF2-40B4-BE49-F238E27FC236}">
                <a16:creationId xmlns:a16="http://schemas.microsoft.com/office/drawing/2014/main" id="{75AE442A-F224-FC57-B458-3F602BE39FE0}"/>
              </a:ext>
            </a:extLst>
          </p:cNvPr>
          <p:cNvSpPr txBox="1"/>
          <p:nvPr/>
        </p:nvSpPr>
        <p:spPr>
          <a:xfrm>
            <a:off x="1253067" y="1264354"/>
            <a:ext cx="9685866" cy="830997"/>
          </a:xfrm>
          <a:prstGeom prst="rect">
            <a:avLst/>
          </a:prstGeom>
          <a:noFill/>
        </p:spPr>
        <p:txBody>
          <a:bodyPr wrap="square" rtlCol="0">
            <a:spAutoFit/>
          </a:bodyPr>
          <a:lstStyle/>
          <a:p>
            <a:r>
              <a:rPr lang="es-MX" sz="4800" dirty="0">
                <a:solidFill>
                  <a:srgbClr val="002060"/>
                </a:solidFill>
                <a:latin typeface="Consolas" panose="020B0609020204030204" pitchFamily="49" charset="0"/>
              </a:rPr>
              <a:t>Demostración YOLOv5!</a:t>
            </a:r>
          </a:p>
        </p:txBody>
      </p:sp>
      <p:pic>
        <p:nvPicPr>
          <p:cNvPr id="1026" name="Picture 2" descr="How to train multiple objects in YOLOv2 using your own Dataset | by  Manivannan Murugavel | Medium">
            <a:extLst>
              <a:ext uri="{FF2B5EF4-FFF2-40B4-BE49-F238E27FC236}">
                <a16:creationId xmlns:a16="http://schemas.microsoft.com/office/drawing/2014/main" id="{7B0E6917-E3E2-86C9-D0DD-A17F6D9F3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67378"/>
            <a:ext cx="5443884" cy="2858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deo and Live-Feed Detection and Analysis — ImageAI 2.1.6 documentation">
            <a:extLst>
              <a:ext uri="{FF2B5EF4-FFF2-40B4-BE49-F238E27FC236}">
                <a16:creationId xmlns:a16="http://schemas.microsoft.com/office/drawing/2014/main" id="{3E4AAF50-4A75-DAA5-3C3E-8F68E0507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4089" y="2812978"/>
            <a:ext cx="5304644" cy="314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980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4000"/>
              <a:buFont typeface="Gill Sans"/>
              <a:buNone/>
            </a:pPr>
            <a:r>
              <a:rPr lang="es-MX" sz="4000" cap="none" dirty="0" err="1"/>
              <a:t>MediaPipe</a:t>
            </a:r>
            <a:endParaRPr dirty="0"/>
          </a:p>
        </p:txBody>
      </p:sp>
      <p:sp>
        <p:nvSpPr>
          <p:cNvPr id="149" name="Google Shape;149;p3"/>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MX"/>
              <a:t>15</a:t>
            </a:fld>
            <a:endParaRPr/>
          </a:p>
        </p:txBody>
      </p:sp>
      <p:sp>
        <p:nvSpPr>
          <p:cNvPr id="3" name="CuadroTexto 2">
            <a:extLst>
              <a:ext uri="{FF2B5EF4-FFF2-40B4-BE49-F238E27FC236}">
                <a16:creationId xmlns:a16="http://schemas.microsoft.com/office/drawing/2014/main" id="{0874E97C-7A31-3BC4-2FAD-0E4FC21CE943}"/>
              </a:ext>
            </a:extLst>
          </p:cNvPr>
          <p:cNvSpPr txBox="1"/>
          <p:nvPr/>
        </p:nvSpPr>
        <p:spPr>
          <a:xfrm>
            <a:off x="406746" y="2052612"/>
            <a:ext cx="11367911" cy="1015663"/>
          </a:xfrm>
          <a:prstGeom prst="rect">
            <a:avLst/>
          </a:prstGeom>
          <a:noFill/>
        </p:spPr>
        <p:txBody>
          <a:bodyPr wrap="square">
            <a:spAutoFit/>
          </a:bodyPr>
          <a:lstStyle/>
          <a:p>
            <a:pPr algn="just"/>
            <a:r>
              <a:rPr lang="es-MX" sz="2000" dirty="0">
                <a:solidFill>
                  <a:schemeClr val="dk1"/>
                </a:solidFill>
              </a:rPr>
              <a:t>Google open </a:t>
            </a:r>
            <a:r>
              <a:rPr lang="es-MX" sz="2000" dirty="0" err="1">
                <a:solidFill>
                  <a:schemeClr val="dk1"/>
                </a:solidFill>
              </a:rPr>
              <a:t>source</a:t>
            </a:r>
            <a:r>
              <a:rPr lang="es-MX" sz="2000" dirty="0">
                <a:solidFill>
                  <a:schemeClr val="dk1"/>
                </a:solidFill>
              </a:rPr>
              <a:t> a desarrollado </a:t>
            </a:r>
            <a:r>
              <a:rPr lang="es-MX" sz="2000" dirty="0" err="1">
                <a:solidFill>
                  <a:schemeClr val="dk1"/>
                </a:solidFill>
              </a:rPr>
              <a:t>MediaPipe</a:t>
            </a:r>
            <a:r>
              <a:rPr lang="es-MX" sz="2000" dirty="0">
                <a:solidFill>
                  <a:schemeClr val="dk1"/>
                </a:solidFill>
              </a:rPr>
              <a:t> que ofrece soluciones de aprendizaje máquina (ML) personalizables y multiplataforma para medios en vivo y de transmisión. La inferencia y procesamiento de ML son funcionales incluso en hardware común.</a:t>
            </a:r>
          </a:p>
        </p:txBody>
      </p:sp>
      <p:pic>
        <p:nvPicPr>
          <p:cNvPr id="3074" name="Picture 2" descr="A demonstration of using MediaPipe hand tracking to move a robotic hand’s fingers with the Mirru app.">
            <a:extLst>
              <a:ext uri="{FF2B5EF4-FFF2-40B4-BE49-F238E27FC236}">
                <a16:creationId xmlns:a16="http://schemas.microsoft.com/office/drawing/2014/main" id="{23B273D1-1C2C-2CA9-AF33-B558C81B8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3999" y="3304823"/>
            <a:ext cx="3521075" cy="300451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CEC22675-4838-03EC-13BD-C956B7BD723E}"/>
              </a:ext>
            </a:extLst>
          </p:cNvPr>
          <p:cNvSpPr txBox="1"/>
          <p:nvPr/>
        </p:nvSpPr>
        <p:spPr>
          <a:xfrm>
            <a:off x="2381425" y="6391992"/>
            <a:ext cx="7781764" cy="307777"/>
          </a:xfrm>
          <a:prstGeom prst="rect">
            <a:avLst/>
          </a:prstGeom>
          <a:noFill/>
        </p:spPr>
        <p:txBody>
          <a:bodyPr wrap="square">
            <a:spAutoFit/>
          </a:bodyPr>
          <a:lstStyle/>
          <a:p>
            <a:r>
              <a:rPr lang="en-US" dirty="0"/>
              <a:t>A demonstration of using </a:t>
            </a:r>
            <a:r>
              <a:rPr lang="en-US" dirty="0" err="1"/>
              <a:t>MediaPipe</a:t>
            </a:r>
            <a:r>
              <a:rPr lang="en-US" dirty="0"/>
              <a:t> hand tracking to move a robotic hand’s fingers</a:t>
            </a:r>
            <a:endParaRPr lang="es-MX"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F406F8A-525B-1269-8475-244791AC74C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16</a:t>
            </a:fld>
            <a:endParaRPr lang="es-MX"/>
          </a:p>
        </p:txBody>
      </p:sp>
      <p:pic>
        <p:nvPicPr>
          <p:cNvPr id="4" name="Imagen 3">
            <a:extLst>
              <a:ext uri="{FF2B5EF4-FFF2-40B4-BE49-F238E27FC236}">
                <a16:creationId xmlns:a16="http://schemas.microsoft.com/office/drawing/2014/main" id="{94E89BB8-B280-47AF-8DE5-C524A0892ED4}"/>
              </a:ext>
            </a:extLst>
          </p:cNvPr>
          <p:cNvPicPr>
            <a:picLocks noChangeAspect="1"/>
          </p:cNvPicPr>
          <p:nvPr/>
        </p:nvPicPr>
        <p:blipFill rotWithShape="1">
          <a:blip r:embed="rId2"/>
          <a:srcRect l="31944" t="13169" r="16111" b="4363"/>
          <a:stretch/>
        </p:blipFill>
        <p:spPr>
          <a:xfrm>
            <a:off x="2929466" y="665528"/>
            <a:ext cx="6333067" cy="5655734"/>
          </a:xfrm>
          <a:prstGeom prst="rect">
            <a:avLst/>
          </a:prstGeom>
        </p:spPr>
      </p:pic>
      <p:sp>
        <p:nvSpPr>
          <p:cNvPr id="6" name="CuadroTexto 5">
            <a:extLst>
              <a:ext uri="{FF2B5EF4-FFF2-40B4-BE49-F238E27FC236}">
                <a16:creationId xmlns:a16="http://schemas.microsoft.com/office/drawing/2014/main" id="{71898883-38DA-FCEE-5075-568AFCA609B2}"/>
              </a:ext>
            </a:extLst>
          </p:cNvPr>
          <p:cNvSpPr txBox="1"/>
          <p:nvPr/>
        </p:nvSpPr>
        <p:spPr>
          <a:xfrm>
            <a:off x="7315200" y="6550223"/>
            <a:ext cx="6096000" cy="307777"/>
          </a:xfrm>
          <a:prstGeom prst="rect">
            <a:avLst/>
          </a:prstGeom>
          <a:noFill/>
        </p:spPr>
        <p:txBody>
          <a:bodyPr wrap="square">
            <a:spAutoFit/>
          </a:bodyPr>
          <a:lstStyle/>
          <a:p>
            <a:r>
              <a:rPr lang="es-MX" dirty="0"/>
              <a:t>https://google.github.io/mediapipe/solutions/solutions.html</a:t>
            </a:r>
          </a:p>
        </p:txBody>
      </p:sp>
    </p:spTree>
    <p:extLst>
      <p:ext uri="{BB962C8B-B14F-4D97-AF65-F5344CB8AC3E}">
        <p14:creationId xmlns:p14="http://schemas.microsoft.com/office/powerpoint/2010/main" val="3083671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7E94E1A-67BB-78C1-C2ED-7DF6BB8F6F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17</a:t>
            </a:fld>
            <a:endParaRPr lang="es-MX"/>
          </a:p>
        </p:txBody>
      </p:sp>
      <p:sp>
        <p:nvSpPr>
          <p:cNvPr id="3" name="CuadroTexto 2">
            <a:extLst>
              <a:ext uri="{FF2B5EF4-FFF2-40B4-BE49-F238E27FC236}">
                <a16:creationId xmlns:a16="http://schemas.microsoft.com/office/drawing/2014/main" id="{75AE442A-F224-FC57-B458-3F602BE39FE0}"/>
              </a:ext>
            </a:extLst>
          </p:cNvPr>
          <p:cNvSpPr txBox="1"/>
          <p:nvPr/>
        </p:nvSpPr>
        <p:spPr>
          <a:xfrm>
            <a:off x="1253067" y="1264354"/>
            <a:ext cx="9685866" cy="830997"/>
          </a:xfrm>
          <a:prstGeom prst="rect">
            <a:avLst/>
          </a:prstGeom>
          <a:noFill/>
        </p:spPr>
        <p:txBody>
          <a:bodyPr wrap="square" rtlCol="0">
            <a:spAutoFit/>
          </a:bodyPr>
          <a:lstStyle/>
          <a:p>
            <a:r>
              <a:rPr lang="es-MX" sz="4800" dirty="0">
                <a:solidFill>
                  <a:srgbClr val="002060"/>
                </a:solidFill>
                <a:latin typeface="Consolas" panose="020B0609020204030204" pitchFamily="49" charset="0"/>
              </a:rPr>
              <a:t>Demostración </a:t>
            </a:r>
            <a:r>
              <a:rPr lang="es-MX" sz="4800" dirty="0" err="1">
                <a:solidFill>
                  <a:srgbClr val="002060"/>
                </a:solidFill>
                <a:latin typeface="Consolas" panose="020B0609020204030204" pitchFamily="49" charset="0"/>
              </a:rPr>
              <a:t>MediaPipe</a:t>
            </a:r>
            <a:r>
              <a:rPr lang="es-MX" sz="4800" dirty="0">
                <a:solidFill>
                  <a:srgbClr val="002060"/>
                </a:solidFill>
                <a:latin typeface="Consolas" panose="020B0609020204030204" pitchFamily="49" charset="0"/>
              </a:rPr>
              <a:t>!</a:t>
            </a:r>
          </a:p>
        </p:txBody>
      </p:sp>
      <p:pic>
        <p:nvPicPr>
          <p:cNvPr id="4098" name="Picture 2" descr="segmentación_del_cabello">
            <a:extLst>
              <a:ext uri="{FF2B5EF4-FFF2-40B4-BE49-F238E27FC236}">
                <a16:creationId xmlns:a16="http://schemas.microsoft.com/office/drawing/2014/main" id="{E5FD8A15-7639-BAB2-F7E4-8B3ED3F03D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6178" y="2266405"/>
            <a:ext cx="2039408" cy="38722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no">
            <a:extLst>
              <a:ext uri="{FF2B5EF4-FFF2-40B4-BE49-F238E27FC236}">
                <a16:creationId xmlns:a16="http://schemas.microsoft.com/office/drawing/2014/main" id="{0678906D-E908-D0E0-B02A-961703B769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253" y="2242051"/>
            <a:ext cx="2039408" cy="38479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ara_malla">
            <a:extLst>
              <a:ext uri="{FF2B5EF4-FFF2-40B4-BE49-F238E27FC236}">
                <a16:creationId xmlns:a16="http://schemas.microsoft.com/office/drawing/2014/main" id="{E46C4F42-B434-1AF3-7754-63B6E8EAE9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7678" y="2266405"/>
            <a:ext cx="2052316" cy="387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528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sp>
        <p:nvSpPr>
          <p:cNvPr id="254" name="Google Shape;254;p4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050"/>
              <a:buNone/>
            </a:pPr>
            <a:fld id="{00000000-1234-1234-1234-123412341234}" type="slidenum">
              <a:rPr lang="es-MX"/>
              <a:t>18</a:t>
            </a:fld>
            <a:endParaRPr/>
          </a:p>
        </p:txBody>
      </p:sp>
      <p:sp>
        <p:nvSpPr>
          <p:cNvPr id="255" name="Google Shape;255;p47"/>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lt1"/>
              </a:buClr>
              <a:buSzPts val="1800"/>
              <a:buNone/>
            </a:pPr>
            <a:r>
              <a:rPr lang="es-MX"/>
              <a:t>Diseño y entrenamiento de la CNN</a:t>
            </a:r>
            <a:endParaRPr/>
          </a:p>
        </p:txBody>
      </p:sp>
      <p:graphicFrame>
        <p:nvGraphicFramePr>
          <p:cNvPr id="256" name="Google Shape;256;p47"/>
          <p:cNvGraphicFramePr/>
          <p:nvPr/>
        </p:nvGraphicFramePr>
        <p:xfrm>
          <a:off x="435916" y="1877060"/>
          <a:ext cx="5440300" cy="2733100"/>
        </p:xfrm>
        <a:graphic>
          <a:graphicData uri="http://schemas.openxmlformats.org/drawingml/2006/table">
            <a:tbl>
              <a:tblPr firstRow="1" bandRow="1">
                <a:noFill/>
                <a:tableStyleId>{EAE634D8-E5CD-443F-9F08-F9CCAB6E9423}</a:tableStyleId>
              </a:tblPr>
              <a:tblGrid>
                <a:gridCol w="3601150">
                  <a:extLst>
                    <a:ext uri="{9D8B030D-6E8A-4147-A177-3AD203B41FA5}">
                      <a16:colId xmlns:a16="http://schemas.microsoft.com/office/drawing/2014/main" val="20000"/>
                    </a:ext>
                  </a:extLst>
                </a:gridCol>
                <a:gridCol w="18391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s-MX" sz="1400" u="none" strike="noStrike" cap="none"/>
                        <a:t>Parámetro</a:t>
                      </a:r>
                      <a:endParaRPr/>
                    </a:p>
                  </a:txBody>
                  <a:tcPr marL="91450" marR="91450" marT="45725" marB="45725"/>
                </a:tc>
                <a:tc>
                  <a:txBody>
                    <a:bodyPr/>
                    <a:lstStyle/>
                    <a:p>
                      <a:pPr marL="0" marR="0" lvl="0" indent="0" algn="l" rtl="0">
                        <a:lnSpc>
                          <a:spcPct val="100000"/>
                        </a:lnSpc>
                        <a:spcBef>
                          <a:spcPts val="0"/>
                        </a:spcBef>
                        <a:spcAft>
                          <a:spcPts val="0"/>
                        </a:spcAft>
                        <a:buNone/>
                      </a:pPr>
                      <a:r>
                        <a:rPr lang="es-MX" sz="1400" u="none" strike="noStrike" cap="none"/>
                        <a:t>Valor</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0000"/>
                        </a:lnSpc>
                        <a:spcBef>
                          <a:spcPts val="0"/>
                        </a:spcBef>
                        <a:spcAft>
                          <a:spcPts val="0"/>
                        </a:spcAft>
                        <a:buNone/>
                      </a:pPr>
                      <a:r>
                        <a:rPr lang="es-MX" sz="1400" u="none" strike="noStrike" cap="none"/>
                        <a:t>Cantidad de imágenes etiquetadas para el entrenamiento.</a:t>
                      </a:r>
                      <a:endParaRPr/>
                    </a:p>
                  </a:txBody>
                  <a:tcPr marL="91450" marR="91450" marT="45725" marB="45725"/>
                </a:tc>
                <a:tc>
                  <a:txBody>
                    <a:bodyPr/>
                    <a:lstStyle/>
                    <a:p>
                      <a:pPr marL="0" marR="0" lvl="0" indent="0" algn="ctr" rtl="0">
                        <a:lnSpc>
                          <a:spcPct val="100000"/>
                        </a:lnSpc>
                        <a:spcBef>
                          <a:spcPts val="0"/>
                        </a:spcBef>
                        <a:spcAft>
                          <a:spcPts val="0"/>
                        </a:spcAft>
                        <a:buNone/>
                      </a:pPr>
                      <a:r>
                        <a:rPr lang="es-MX" sz="1400" u="none" strike="noStrike" cap="none"/>
                        <a:t>1500</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ctr" rtl="0">
                        <a:lnSpc>
                          <a:spcPct val="100000"/>
                        </a:lnSpc>
                        <a:spcBef>
                          <a:spcPts val="0"/>
                        </a:spcBef>
                        <a:spcAft>
                          <a:spcPts val="0"/>
                        </a:spcAft>
                        <a:buClr>
                          <a:srgbClr val="000000"/>
                        </a:buClr>
                        <a:buSzPts val="1400"/>
                        <a:buFont typeface="Arial"/>
                        <a:buNone/>
                      </a:pPr>
                      <a:r>
                        <a:rPr lang="es-MX" sz="1400" u="none" strike="noStrike" cap="none"/>
                        <a:t>Cantidad de imágenes etiquetadas para validación.</a:t>
                      </a:r>
                      <a:endParaRPr/>
                    </a:p>
                    <a:p>
                      <a:pPr marL="0" marR="0" lvl="0" indent="0" algn="ctr"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s-MX" sz="1400" u="none" strike="noStrike" cap="none"/>
                        <a:t>450</a:t>
                      </a:r>
                      <a:endParaRPr/>
                    </a:p>
                    <a:p>
                      <a:pPr marL="0" marR="0" lvl="0" indent="0" algn="ctr"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ctr" rtl="0">
                        <a:lnSpc>
                          <a:spcPct val="100000"/>
                        </a:lnSpc>
                        <a:spcBef>
                          <a:spcPts val="0"/>
                        </a:spcBef>
                        <a:spcAft>
                          <a:spcPts val="0"/>
                        </a:spcAft>
                        <a:buNone/>
                      </a:pPr>
                      <a:r>
                        <a:rPr lang="es-MX" sz="1400" u="none" strike="noStrike" cap="none"/>
                        <a:t>Modelo</a:t>
                      </a:r>
                      <a:endParaRPr/>
                    </a:p>
                  </a:txBody>
                  <a:tcPr marL="91450" marR="91450" marT="45725" marB="45725"/>
                </a:tc>
                <a:tc>
                  <a:txBody>
                    <a:bodyPr/>
                    <a:lstStyle/>
                    <a:p>
                      <a:pPr marL="0" marR="0" lvl="0" indent="0" algn="ctr" rtl="0">
                        <a:lnSpc>
                          <a:spcPct val="100000"/>
                        </a:lnSpc>
                        <a:spcBef>
                          <a:spcPts val="0"/>
                        </a:spcBef>
                        <a:spcAft>
                          <a:spcPts val="0"/>
                        </a:spcAft>
                        <a:buNone/>
                      </a:pPr>
                      <a:r>
                        <a:rPr lang="es-MX" sz="1400" u="none" strike="noStrike" cap="none"/>
                        <a:t>YOLOv5s</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ctr" rtl="0">
                        <a:lnSpc>
                          <a:spcPct val="100000"/>
                        </a:lnSpc>
                        <a:spcBef>
                          <a:spcPts val="0"/>
                        </a:spcBef>
                        <a:spcAft>
                          <a:spcPts val="0"/>
                        </a:spcAft>
                        <a:buNone/>
                      </a:pPr>
                      <a:r>
                        <a:rPr lang="es-MX" sz="1400" u="none" strike="noStrike" cap="none"/>
                        <a:t>Parámetros</a:t>
                      </a:r>
                      <a:endParaRPr/>
                    </a:p>
                  </a:txBody>
                  <a:tcPr marL="91450" marR="91450" marT="45725" marB="45725"/>
                </a:tc>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lnSpc>
                          <a:spcPct val="100000"/>
                        </a:lnSpc>
                        <a:spcBef>
                          <a:spcPts val="0"/>
                        </a:spcBef>
                        <a:spcAft>
                          <a:spcPts val="0"/>
                        </a:spcAft>
                        <a:buNone/>
                      </a:pPr>
                      <a:r>
                        <a:rPr lang="es-MX" sz="1400" u="none" strike="noStrike" cap="none"/>
                        <a:t>Cantidad de Épocas </a:t>
                      </a:r>
                      <a:endParaRPr/>
                    </a:p>
                  </a:txBody>
                  <a:tcPr marL="91450" marR="91450" marT="45725" marB="45725"/>
                </a:tc>
                <a:tc>
                  <a:txBody>
                    <a:bodyPr/>
                    <a:lstStyle/>
                    <a:p>
                      <a:pPr marL="0" marR="0" lvl="0" indent="0" algn="ctr" rtl="0">
                        <a:lnSpc>
                          <a:spcPct val="100000"/>
                        </a:lnSpc>
                        <a:spcBef>
                          <a:spcPts val="0"/>
                        </a:spcBef>
                        <a:spcAft>
                          <a:spcPts val="0"/>
                        </a:spcAft>
                        <a:buNone/>
                      </a:pPr>
                      <a:r>
                        <a:rPr lang="es-MX" sz="1400" u="none" strike="noStrike" cap="none"/>
                        <a:t>300</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257" name="Google Shape;257;p47"/>
          <p:cNvPicPr preferRelativeResize="0"/>
          <p:nvPr/>
        </p:nvPicPr>
        <p:blipFill rotWithShape="1">
          <a:blip r:embed="rId3">
            <a:alphaModFix/>
          </a:blip>
          <a:srcRect l="2839" t="8066" r="60925" b="15391"/>
          <a:stretch/>
        </p:blipFill>
        <p:spPr>
          <a:xfrm>
            <a:off x="7605951" y="1877060"/>
            <a:ext cx="4079920" cy="4847930"/>
          </a:xfrm>
          <a:prstGeom prst="rect">
            <a:avLst/>
          </a:prstGeom>
          <a:noFill/>
          <a:ln>
            <a:noFill/>
          </a:ln>
        </p:spPr>
      </p:pic>
      <p:pic>
        <p:nvPicPr>
          <p:cNvPr id="258" name="Google Shape;258;p47" descr="Gráfico&#10;&#10;Descripción generada automáticamente con confianza media"/>
          <p:cNvPicPr preferRelativeResize="0"/>
          <p:nvPr/>
        </p:nvPicPr>
        <p:blipFill rotWithShape="1">
          <a:blip r:embed="rId4">
            <a:alphaModFix/>
          </a:blip>
          <a:srcRect r="20671" b="42082"/>
          <a:stretch/>
        </p:blipFill>
        <p:spPr>
          <a:xfrm>
            <a:off x="435916" y="4996228"/>
            <a:ext cx="5440297" cy="19198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414"/>
        <p:cNvGrpSpPr/>
        <p:nvPr/>
      </p:nvGrpSpPr>
      <p:grpSpPr>
        <a:xfrm>
          <a:off x="0" y="0"/>
          <a:ext cx="0" cy="0"/>
          <a:chOff x="0" y="0"/>
          <a:chExt cx="0" cy="0"/>
        </a:xfrm>
      </p:grpSpPr>
      <p:sp>
        <p:nvSpPr>
          <p:cNvPr id="415" name="Google Shape;415;p15"/>
          <p:cNvSpPr/>
          <p:nvPr/>
        </p:nvSpPr>
        <p:spPr>
          <a:xfrm>
            <a:off x="705334" y="764394"/>
            <a:ext cx="2877711" cy="175428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s-MX" sz="3600" b="1" i="0" u="none" strike="noStrike" cap="none">
                <a:solidFill>
                  <a:schemeClr val="lt1"/>
                </a:solidFill>
                <a:latin typeface="Arial"/>
                <a:ea typeface="Arial"/>
                <a:cs typeface="Arial"/>
                <a:sym typeface="Arial"/>
              </a:rPr>
              <a:t>Referencias:</a:t>
            </a:r>
            <a:endParaRPr sz="4000" b="1" i="0" u="none" strike="noStrike" cap="none">
              <a:solidFill>
                <a:schemeClr val="lt1"/>
              </a:solidFill>
              <a:latin typeface="Arial"/>
              <a:ea typeface="Arial"/>
              <a:cs typeface="Arial"/>
              <a:sym typeface="Arial"/>
            </a:endParaRPr>
          </a:p>
        </p:txBody>
      </p:sp>
      <p:sp>
        <p:nvSpPr>
          <p:cNvPr id="416" name="Google Shape;416;p15"/>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MX"/>
              <a:t>19</a:t>
            </a:fld>
            <a:endParaRPr/>
          </a:p>
        </p:txBody>
      </p:sp>
      <p:pic>
        <p:nvPicPr>
          <p:cNvPr id="417" name="Google Shape;417;p15"/>
          <p:cNvPicPr preferRelativeResize="0"/>
          <p:nvPr/>
        </p:nvPicPr>
        <p:blipFill rotWithShape="1">
          <a:blip r:embed="rId3">
            <a:alphaModFix/>
          </a:blip>
          <a:srcRect l="33056" t="23112" r="33796" b="16707"/>
          <a:stretch/>
        </p:blipFill>
        <p:spPr>
          <a:xfrm>
            <a:off x="3499556" y="1930400"/>
            <a:ext cx="4876801" cy="48719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050"/>
              <a:buFont typeface="Arial"/>
              <a:buNone/>
            </a:pPr>
            <a:fld id="{00000000-1234-1234-1234-123412341234}" type="slidenum">
              <a:rPr lang="es-MX"/>
              <a:t>2</a:t>
            </a:fld>
            <a:endParaRPr/>
          </a:p>
        </p:txBody>
      </p:sp>
      <p:sp>
        <p:nvSpPr>
          <p:cNvPr id="103" name="Google Shape;103;p36"/>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p>
            <a:pPr marL="0" lvl="0" indent="0" algn="l" rtl="0">
              <a:lnSpc>
                <a:spcPct val="150000"/>
              </a:lnSpc>
              <a:spcBef>
                <a:spcPts val="0"/>
              </a:spcBef>
              <a:spcAft>
                <a:spcPts val="0"/>
              </a:spcAft>
              <a:buClr>
                <a:srgbClr val="000000"/>
              </a:buClr>
              <a:buSzPts val="3600"/>
              <a:buNone/>
            </a:pPr>
            <a:r>
              <a:rPr lang="es-MX" sz="3600" b="1">
                <a:latin typeface="Arial"/>
                <a:ea typeface="Arial"/>
                <a:cs typeface="Arial"/>
                <a:sym typeface="Arial"/>
              </a:rPr>
              <a:t>Contenido</a:t>
            </a:r>
            <a:endParaRPr/>
          </a:p>
        </p:txBody>
      </p:sp>
      <p:pic>
        <p:nvPicPr>
          <p:cNvPr id="104" name="Google Shape;104;p36" descr="Una captura de pantalla de un celular con letras&#10;&#10;Descripción generada automáticamente con confianza media"/>
          <p:cNvPicPr preferRelativeResize="0"/>
          <p:nvPr/>
        </p:nvPicPr>
        <p:blipFill rotWithShape="1">
          <a:blip r:embed="rId3">
            <a:alphaModFix/>
          </a:blip>
          <a:srcRect l="-1" t="31251" r="2" b="1"/>
          <a:stretch/>
        </p:blipFill>
        <p:spPr>
          <a:xfrm>
            <a:off x="619237" y="2190307"/>
            <a:ext cx="10767807" cy="4163988"/>
          </a:xfrm>
          <a:prstGeom prst="rect">
            <a:avLst/>
          </a:prstGeom>
          <a:noFill/>
          <a:ln>
            <a:noFill/>
          </a:ln>
        </p:spPr>
      </p:pic>
      <p:sp>
        <p:nvSpPr>
          <p:cNvPr id="105" name="Google Shape;105;p36"/>
          <p:cNvSpPr/>
          <p:nvPr/>
        </p:nvSpPr>
        <p:spPr>
          <a:xfrm>
            <a:off x="4763911" y="2088444"/>
            <a:ext cx="4538133" cy="35334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36"/>
          <p:cNvSpPr txBox="1"/>
          <p:nvPr/>
        </p:nvSpPr>
        <p:spPr>
          <a:xfrm>
            <a:off x="4967111" y="2291644"/>
            <a:ext cx="6163733" cy="2954615"/>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400"/>
              <a:buFont typeface="Arial"/>
              <a:buAutoNum type="arabicPeriod"/>
            </a:pPr>
            <a:r>
              <a:rPr lang="es-MX" sz="2400" b="0" i="0" u="none" strike="noStrike" cap="none" dirty="0">
                <a:solidFill>
                  <a:schemeClr val="dk1"/>
                </a:solidFill>
                <a:latin typeface="Arial"/>
                <a:ea typeface="Arial"/>
                <a:cs typeface="Arial"/>
                <a:sym typeface="Arial"/>
              </a:rPr>
              <a:t>Introducción</a:t>
            </a:r>
          </a:p>
          <a:p>
            <a:pPr marL="457200" marR="0" lvl="0" indent="-457200" algn="l" rtl="0">
              <a:lnSpc>
                <a:spcPct val="100000"/>
              </a:lnSpc>
              <a:spcBef>
                <a:spcPts val="0"/>
              </a:spcBef>
              <a:spcAft>
                <a:spcPts val="0"/>
              </a:spcAft>
              <a:buClr>
                <a:srgbClr val="000000"/>
              </a:buClr>
              <a:buSzPts val="2400"/>
              <a:buFont typeface="Arial"/>
              <a:buAutoNum type="arabicPeriod"/>
            </a:pPr>
            <a:r>
              <a:rPr lang="es-MX" sz="2400" dirty="0">
                <a:solidFill>
                  <a:schemeClr val="dk1"/>
                </a:solidFill>
              </a:rPr>
              <a:t>Cascada </a:t>
            </a:r>
            <a:r>
              <a:rPr lang="es-MX" sz="2400" dirty="0" err="1">
                <a:solidFill>
                  <a:schemeClr val="dk1"/>
                </a:solidFill>
              </a:rPr>
              <a:t>Haar</a:t>
            </a:r>
            <a:endParaRPr lang="es-MX" sz="2400" dirty="0">
              <a:solidFill>
                <a:schemeClr val="dk1"/>
              </a:solidFill>
            </a:endParaRPr>
          </a:p>
          <a:p>
            <a:pPr marL="457200" marR="0" lvl="0" indent="-457200" algn="l" rtl="0">
              <a:lnSpc>
                <a:spcPct val="100000"/>
              </a:lnSpc>
              <a:spcBef>
                <a:spcPts val="0"/>
              </a:spcBef>
              <a:spcAft>
                <a:spcPts val="0"/>
              </a:spcAft>
              <a:buClr>
                <a:srgbClr val="000000"/>
              </a:buClr>
              <a:buSzPts val="2400"/>
              <a:buFont typeface="Arial"/>
              <a:buAutoNum type="arabicPeriod"/>
            </a:pPr>
            <a:r>
              <a:rPr lang="es-MX" sz="2400" dirty="0">
                <a:solidFill>
                  <a:schemeClr val="dk1"/>
                </a:solidFill>
              </a:rPr>
              <a:t>Redes Neuronales Convolucionales</a:t>
            </a:r>
          </a:p>
          <a:p>
            <a:pPr marL="457200" marR="0" lvl="0" indent="-457200" algn="l" rtl="0">
              <a:lnSpc>
                <a:spcPct val="100000"/>
              </a:lnSpc>
              <a:spcBef>
                <a:spcPts val="0"/>
              </a:spcBef>
              <a:spcAft>
                <a:spcPts val="0"/>
              </a:spcAft>
              <a:buClr>
                <a:srgbClr val="000000"/>
              </a:buClr>
              <a:buSzPts val="2400"/>
              <a:buFont typeface="Arial"/>
              <a:buAutoNum type="arabicPeriod"/>
            </a:pPr>
            <a:r>
              <a:rPr lang="es-MX" sz="2400" dirty="0">
                <a:solidFill>
                  <a:schemeClr val="dk1"/>
                </a:solidFill>
              </a:rPr>
              <a:t>YOLOv5</a:t>
            </a:r>
          </a:p>
          <a:p>
            <a:pPr marL="457200" marR="0" lvl="0" indent="-457200" algn="l" rtl="0">
              <a:lnSpc>
                <a:spcPct val="100000"/>
              </a:lnSpc>
              <a:spcBef>
                <a:spcPts val="0"/>
              </a:spcBef>
              <a:spcAft>
                <a:spcPts val="0"/>
              </a:spcAft>
              <a:buClr>
                <a:srgbClr val="000000"/>
              </a:buClr>
              <a:buSzPts val="2400"/>
              <a:buFont typeface="Arial"/>
              <a:buAutoNum type="arabicPeriod"/>
            </a:pPr>
            <a:r>
              <a:rPr lang="es-MX" sz="2400" b="0" i="0" u="none" strike="noStrike" cap="none" dirty="0" err="1">
                <a:solidFill>
                  <a:schemeClr val="dk1"/>
                </a:solidFill>
                <a:latin typeface="Arial"/>
                <a:ea typeface="Arial"/>
                <a:cs typeface="Arial"/>
                <a:sym typeface="Arial"/>
              </a:rPr>
              <a:t>MediaPipe</a:t>
            </a:r>
            <a:r>
              <a:rPr lang="es-MX" sz="2400" b="0" i="0" u="none" strike="noStrike" cap="none" dirty="0">
                <a:solidFill>
                  <a:schemeClr val="dk1"/>
                </a:solidFill>
                <a:latin typeface="Arial"/>
                <a:ea typeface="Arial"/>
                <a:cs typeface="Arial"/>
                <a:sym typeface="Arial"/>
              </a:rPr>
              <a:t> </a:t>
            </a:r>
            <a:endParaRPr dirty="0"/>
          </a:p>
          <a:p>
            <a:pPr marL="0" marR="0" lvl="0" indent="0" algn="l" rtl="0">
              <a:lnSpc>
                <a:spcPct val="100000"/>
              </a:lnSpc>
              <a:spcBef>
                <a:spcPts val="0"/>
              </a:spcBef>
              <a:spcAft>
                <a:spcPts val="0"/>
              </a:spcAft>
              <a:buNone/>
            </a:pPr>
            <a:endParaRPr sz="2400" b="0" i="0" u="none" strike="noStrike" cap="none" dirty="0">
              <a:solidFill>
                <a:schemeClr val="dk1"/>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6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s-MX"/>
              <a:t>20</a:t>
            </a:fld>
            <a:endParaRPr/>
          </a:p>
        </p:txBody>
      </p:sp>
      <p:pic>
        <p:nvPicPr>
          <p:cNvPr id="423" name="Google Shape;423;p66"/>
          <p:cNvPicPr preferRelativeResize="0"/>
          <p:nvPr/>
        </p:nvPicPr>
        <p:blipFill rotWithShape="1">
          <a:blip r:embed="rId3">
            <a:alphaModFix/>
          </a:blip>
          <a:srcRect l="33519" t="27160" r="32221" b="31029"/>
          <a:stretch/>
        </p:blipFill>
        <p:spPr>
          <a:xfrm>
            <a:off x="3115732" y="968479"/>
            <a:ext cx="6141157" cy="49210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s-MX"/>
              <a:t>21</a:t>
            </a:fld>
            <a:endParaRPr/>
          </a:p>
        </p:txBody>
      </p:sp>
      <p:sp>
        <p:nvSpPr>
          <p:cNvPr id="429" name="Google Shape;429;p67"/>
          <p:cNvSpPr txBox="1"/>
          <p:nvPr/>
        </p:nvSpPr>
        <p:spPr>
          <a:xfrm>
            <a:off x="4763386" y="2753833"/>
            <a:ext cx="2955851"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MX" sz="5400" b="1" i="0" u="none" strike="noStrike" cap="none">
                <a:solidFill>
                  <a:srgbClr val="002060"/>
                </a:solidFill>
                <a:latin typeface="Arial"/>
                <a:ea typeface="Arial"/>
                <a:cs typeface="Arial"/>
                <a:sym typeface="Arial"/>
              </a:rPr>
              <a:t>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705334" y="764394"/>
            <a:ext cx="2980303" cy="82067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s-MX" sz="3600" b="1" i="0" u="none" strike="noStrike" cap="none" dirty="0">
                <a:solidFill>
                  <a:schemeClr val="lt1"/>
                </a:solidFill>
                <a:latin typeface="Arial"/>
                <a:ea typeface="Arial"/>
                <a:cs typeface="Arial"/>
                <a:sym typeface="Arial"/>
              </a:rPr>
              <a:t>Introducción</a:t>
            </a:r>
            <a:endParaRPr sz="4000" b="1" i="0" u="none" strike="noStrike" cap="none" dirty="0">
              <a:solidFill>
                <a:schemeClr val="lt1"/>
              </a:solidFill>
              <a:latin typeface="Arial"/>
              <a:ea typeface="Arial"/>
              <a:cs typeface="Arial"/>
              <a:sym typeface="Arial"/>
            </a:endParaRPr>
          </a:p>
        </p:txBody>
      </p:sp>
      <p:sp>
        <p:nvSpPr>
          <p:cNvPr id="112" name="Google Shape;112;p2"/>
          <p:cNvSpPr/>
          <p:nvPr/>
        </p:nvSpPr>
        <p:spPr>
          <a:xfrm>
            <a:off x="441856" y="1964504"/>
            <a:ext cx="11276011" cy="16311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2000" b="0" i="0" u="none" strike="noStrike" cap="none" dirty="0">
                <a:solidFill>
                  <a:schemeClr val="dk1"/>
                </a:solidFill>
                <a:latin typeface="Arial"/>
                <a:ea typeface="Arial"/>
                <a:cs typeface="Arial"/>
                <a:sym typeface="Arial"/>
              </a:rPr>
              <a:t>La visión por computadora es una parte de </a:t>
            </a:r>
            <a:r>
              <a:rPr lang="es-MX" sz="2000" b="0" i="0" strike="noStrike" cap="none" dirty="0">
                <a:solidFill>
                  <a:schemeClr val="dk1"/>
                </a:solidFill>
                <a:latin typeface="Arial"/>
                <a:ea typeface="Arial"/>
                <a:cs typeface="Arial"/>
                <a:sym typeface="Arial"/>
              </a:rPr>
              <a:t>la </a:t>
            </a:r>
            <a:r>
              <a:rPr lang="es-MX" sz="2000" b="0" i="0" u="sng" strike="noStrike" cap="none" dirty="0">
                <a:solidFill>
                  <a:schemeClr val="dk1"/>
                </a:solidFill>
                <a:latin typeface="Arial"/>
                <a:ea typeface="Arial"/>
                <a:cs typeface="Arial"/>
                <a:sym typeface="Arial"/>
              </a:rPr>
              <a:t>inteligencia artificial </a:t>
            </a:r>
            <a:r>
              <a:rPr lang="es-MX" sz="2000" b="0" i="0" u="none" strike="noStrike" cap="none" dirty="0">
                <a:solidFill>
                  <a:schemeClr val="dk1"/>
                </a:solidFill>
                <a:latin typeface="Arial"/>
                <a:ea typeface="Arial"/>
                <a:cs typeface="Arial"/>
                <a:sym typeface="Arial"/>
              </a:rPr>
              <a:t>es definida por Mínguez (2021) como la disciplina científica formada por un conjunto de </a:t>
            </a:r>
            <a:r>
              <a:rPr lang="es-MX" sz="2000" b="0" i="0" u="sng" strike="noStrike" cap="none" dirty="0">
                <a:solidFill>
                  <a:schemeClr val="dk1"/>
                </a:solidFill>
                <a:latin typeface="Arial"/>
                <a:ea typeface="Arial"/>
                <a:cs typeface="Arial"/>
                <a:sym typeface="Arial"/>
              </a:rPr>
              <a:t>técnicas que permiten la captura, procesamiento y análisis de imágenes</a:t>
            </a:r>
            <a:r>
              <a:rPr lang="es-MX" sz="2000" b="0" i="0" u="none" strike="noStrike" cap="none" dirty="0">
                <a:solidFill>
                  <a:schemeClr val="dk1"/>
                </a:solidFill>
                <a:latin typeface="Arial"/>
                <a:ea typeface="Arial"/>
                <a:cs typeface="Arial"/>
                <a:sym typeface="Arial"/>
              </a:rPr>
              <a:t>, el objetivo de la visión por computadora es que una computadora sea capaz de extraer información útil para responder a preguntas sobre su contenido. </a:t>
            </a:r>
            <a:endParaRPr sz="1400" b="1" i="0" u="none" strike="noStrike" cap="none" dirty="0">
              <a:solidFill>
                <a:schemeClr val="dk1"/>
              </a:solidFill>
              <a:latin typeface="Arial"/>
              <a:ea typeface="Arial"/>
              <a:cs typeface="Arial"/>
              <a:sym typeface="Arial"/>
            </a:endParaRPr>
          </a:p>
        </p:txBody>
      </p:sp>
      <p:sp>
        <p:nvSpPr>
          <p:cNvPr id="115" name="Google Shape;115;p2"/>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MX"/>
              <a:t>3</a:t>
            </a:fld>
            <a:endParaRPr/>
          </a:p>
        </p:txBody>
      </p:sp>
      <p:pic>
        <p:nvPicPr>
          <p:cNvPr id="2" name="Imagen 1" descr="Diagrama&#10;&#10;Descripción generada automáticamente">
            <a:extLst>
              <a:ext uri="{FF2B5EF4-FFF2-40B4-BE49-F238E27FC236}">
                <a16:creationId xmlns:a16="http://schemas.microsoft.com/office/drawing/2014/main" id="{C3EDF162-AE9B-C594-85C5-BEC7C621C169}"/>
              </a:ext>
            </a:extLst>
          </p:cNvPr>
          <p:cNvPicPr>
            <a:picLocks noChangeAspect="1"/>
          </p:cNvPicPr>
          <p:nvPr/>
        </p:nvPicPr>
        <p:blipFill>
          <a:blip r:embed="rId3"/>
          <a:stretch>
            <a:fillRect/>
          </a:stretch>
        </p:blipFill>
        <p:spPr>
          <a:xfrm>
            <a:off x="857954" y="3742628"/>
            <a:ext cx="4770945" cy="2682679"/>
          </a:xfrm>
          <a:prstGeom prst="rect">
            <a:avLst/>
          </a:prstGeom>
        </p:spPr>
      </p:pic>
      <p:pic>
        <p:nvPicPr>
          <p:cNvPr id="1028" name="Picture 4" descr="Computer Vision Publications &amp; Researchers | NVIDIA Research">
            <a:extLst>
              <a:ext uri="{FF2B5EF4-FFF2-40B4-BE49-F238E27FC236}">
                <a16:creationId xmlns:a16="http://schemas.microsoft.com/office/drawing/2014/main" id="{2AF09F6F-0EA7-6633-8DCD-2892B80E1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36" y="3766232"/>
            <a:ext cx="5078376" cy="2682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625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603B9B6-0222-794C-1F07-A5CE02678F0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4</a:t>
            </a:fld>
            <a:endParaRPr lang="es-MX"/>
          </a:p>
        </p:txBody>
      </p:sp>
      <p:sp>
        <p:nvSpPr>
          <p:cNvPr id="5" name="CuadroTexto 4">
            <a:extLst>
              <a:ext uri="{FF2B5EF4-FFF2-40B4-BE49-F238E27FC236}">
                <a16:creationId xmlns:a16="http://schemas.microsoft.com/office/drawing/2014/main" id="{F68A989B-6184-E3FB-F34E-2B712089EA14}"/>
              </a:ext>
            </a:extLst>
          </p:cNvPr>
          <p:cNvSpPr txBox="1"/>
          <p:nvPr/>
        </p:nvSpPr>
        <p:spPr>
          <a:xfrm>
            <a:off x="406400" y="1141470"/>
            <a:ext cx="11379200" cy="1015663"/>
          </a:xfrm>
          <a:prstGeom prst="rect">
            <a:avLst/>
          </a:prstGeom>
          <a:noFill/>
        </p:spPr>
        <p:txBody>
          <a:bodyPr wrap="square">
            <a:spAutoFit/>
          </a:bodyPr>
          <a:lstStyle/>
          <a:p>
            <a:pPr algn="just"/>
            <a:r>
              <a:rPr lang="es-MX" sz="2000" dirty="0">
                <a:solidFill>
                  <a:schemeClr val="dk1"/>
                </a:solidFill>
              </a:rPr>
              <a:t>La visión por computadora busca crear sistemas que sean capaces de reconocer un objeto determinado en una imagen. La visión por computadora, para los humanos como para una computadora, consta principalmente de dos fases: captar una imagen e interpretarla.</a:t>
            </a:r>
          </a:p>
        </p:txBody>
      </p:sp>
      <p:pic>
        <p:nvPicPr>
          <p:cNvPr id="9" name="Picture 2">
            <a:extLst>
              <a:ext uri="{FF2B5EF4-FFF2-40B4-BE49-F238E27FC236}">
                <a16:creationId xmlns:a16="http://schemas.microsoft.com/office/drawing/2014/main" id="{13951CF4-D0BE-CAC4-752E-92555A5290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3855" y="2606264"/>
            <a:ext cx="67818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646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CC34FB0-1A75-80B8-3CF8-AF1DBEA782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5</a:t>
            </a:fld>
            <a:endParaRPr lang="es-MX"/>
          </a:p>
        </p:txBody>
      </p:sp>
      <p:sp>
        <p:nvSpPr>
          <p:cNvPr id="4" name="CuadroTexto 3">
            <a:extLst>
              <a:ext uri="{FF2B5EF4-FFF2-40B4-BE49-F238E27FC236}">
                <a16:creationId xmlns:a16="http://schemas.microsoft.com/office/drawing/2014/main" id="{F6F4537F-97D3-6A3D-2468-245FDF27DC2B}"/>
              </a:ext>
            </a:extLst>
          </p:cNvPr>
          <p:cNvSpPr txBox="1"/>
          <p:nvPr/>
        </p:nvSpPr>
        <p:spPr>
          <a:xfrm>
            <a:off x="451556" y="966015"/>
            <a:ext cx="11288888" cy="1323439"/>
          </a:xfrm>
          <a:prstGeom prst="rect">
            <a:avLst/>
          </a:prstGeom>
          <a:noFill/>
        </p:spPr>
        <p:txBody>
          <a:bodyPr wrap="square">
            <a:spAutoFit/>
          </a:bodyPr>
          <a:lstStyle/>
          <a:p>
            <a:pPr algn="just"/>
            <a:r>
              <a:rPr lang="es-MX" sz="2000" dirty="0">
                <a:solidFill>
                  <a:schemeClr val="dk1"/>
                </a:solidFill>
              </a:rPr>
              <a:t>De acuerdo con Titano et al. (2018) las técnicas de aprendizaje máquina y redes neuronales proporcionan que la visión por computadora le dé sentido a lo que ve y la visión por computadora se acerca al sistema cognitivo visual humano. La visión por computadora supera la visión humana en muchas aplicaciones, como el reconocimiento de patrones.</a:t>
            </a:r>
          </a:p>
        </p:txBody>
      </p:sp>
      <p:pic>
        <p:nvPicPr>
          <p:cNvPr id="2052" name="Picture 4" descr="MediaPipe">
            <a:extLst>
              <a:ext uri="{FF2B5EF4-FFF2-40B4-BE49-F238E27FC236}">
                <a16:creationId xmlns:a16="http://schemas.microsoft.com/office/drawing/2014/main" id="{3DFB8E27-C2AD-04E6-6592-9D595C1684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105" y="5767224"/>
            <a:ext cx="3981450" cy="742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chine Learning Articles, Tutorials &amp; Reports by Weights &amp; Biases">
            <a:extLst>
              <a:ext uri="{FF2B5EF4-FFF2-40B4-BE49-F238E27FC236}">
                <a16:creationId xmlns:a16="http://schemas.microsoft.com/office/drawing/2014/main" id="{29143CFC-8D0C-B583-70FF-A7752769B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300" y="248074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penCV haar Cascade | Guide to OpenCV haar Cascade">
            <a:extLst>
              <a:ext uri="{FF2B5EF4-FFF2-40B4-BE49-F238E27FC236}">
                <a16:creationId xmlns:a16="http://schemas.microsoft.com/office/drawing/2014/main" id="{4E8AD071-F97E-C913-009C-984C50B3AB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76573"/>
          <a:stretch/>
        </p:blipFill>
        <p:spPr bwMode="auto">
          <a:xfrm>
            <a:off x="282221" y="2586889"/>
            <a:ext cx="4670479" cy="607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40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
          <p:cNvSpPr/>
          <p:nvPr/>
        </p:nvSpPr>
        <p:spPr>
          <a:xfrm>
            <a:off x="705334" y="764394"/>
            <a:ext cx="4273066" cy="9232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3600"/>
              <a:buFont typeface="Arial"/>
              <a:buNone/>
            </a:pPr>
            <a:r>
              <a:rPr lang="es-MX" sz="3600" b="1" i="0" u="none" strike="noStrike" cap="none" dirty="0">
                <a:solidFill>
                  <a:schemeClr val="lt1"/>
                </a:solidFill>
                <a:latin typeface="Arial"/>
                <a:ea typeface="Arial"/>
                <a:cs typeface="Arial"/>
                <a:sym typeface="Arial"/>
              </a:rPr>
              <a:t>Cascada </a:t>
            </a:r>
            <a:r>
              <a:rPr lang="es-MX" sz="3600" b="1" i="0" u="none" strike="noStrike" cap="none" dirty="0" err="1">
                <a:solidFill>
                  <a:schemeClr val="lt1"/>
                </a:solidFill>
                <a:latin typeface="Arial"/>
                <a:ea typeface="Arial"/>
                <a:cs typeface="Arial"/>
                <a:sym typeface="Arial"/>
              </a:rPr>
              <a:t>Haar</a:t>
            </a:r>
            <a:endParaRPr sz="4000" b="1" i="0" u="none" strike="noStrike" cap="none" dirty="0">
              <a:solidFill>
                <a:schemeClr val="lt1"/>
              </a:solidFill>
              <a:latin typeface="Arial"/>
              <a:ea typeface="Arial"/>
              <a:cs typeface="Arial"/>
              <a:sym typeface="Arial"/>
            </a:endParaRPr>
          </a:p>
        </p:txBody>
      </p:sp>
      <p:sp>
        <p:nvSpPr>
          <p:cNvPr id="112" name="Google Shape;112;p2"/>
          <p:cNvSpPr/>
          <p:nvPr/>
        </p:nvSpPr>
        <p:spPr>
          <a:xfrm>
            <a:off x="485421" y="2026141"/>
            <a:ext cx="11221157" cy="16311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MX" sz="2000" b="0" i="0" u="none" strike="noStrike" cap="none" dirty="0">
                <a:solidFill>
                  <a:schemeClr val="dk1"/>
                </a:solidFill>
                <a:latin typeface="Arial"/>
                <a:ea typeface="Arial"/>
                <a:cs typeface="Arial"/>
                <a:sym typeface="Arial"/>
              </a:rPr>
              <a:t>Es un algoritmo de código abierto para la detección de objetos basado en el aprendizaje automático propuesto por Viola and Jones (2001). Se considera una de las primeras propuestas en la detección de objetos en una imagen. El algoritmo de Cascada </a:t>
            </a:r>
            <a:r>
              <a:rPr lang="es-MX" sz="2000" b="0" i="0" u="none" strike="noStrike" cap="none" dirty="0" err="1">
                <a:solidFill>
                  <a:schemeClr val="dk1"/>
                </a:solidFill>
                <a:latin typeface="Arial"/>
                <a:ea typeface="Arial"/>
                <a:cs typeface="Arial"/>
                <a:sym typeface="Arial"/>
              </a:rPr>
              <a:t>Haar</a:t>
            </a:r>
            <a:r>
              <a:rPr lang="es-MX" sz="2000" b="0" i="0" u="none" strike="noStrike" cap="none" dirty="0">
                <a:solidFill>
                  <a:schemeClr val="dk1"/>
                </a:solidFill>
                <a:latin typeface="Arial"/>
                <a:ea typeface="Arial"/>
                <a:cs typeface="Arial"/>
                <a:sym typeface="Arial"/>
              </a:rPr>
              <a:t> necesita muchas imágenes positivas y negativas para entrenar al clasificador. Es necesario extraer características del objeto de interés. </a:t>
            </a:r>
            <a:endParaRPr sz="1400" b="1" i="0" u="none" strike="noStrike" cap="none" dirty="0">
              <a:solidFill>
                <a:schemeClr val="dk1"/>
              </a:solidFill>
              <a:latin typeface="Arial"/>
              <a:ea typeface="Arial"/>
              <a:cs typeface="Arial"/>
              <a:sym typeface="Arial"/>
            </a:endParaRPr>
          </a:p>
        </p:txBody>
      </p:sp>
      <p:sp>
        <p:nvSpPr>
          <p:cNvPr id="115" name="Google Shape;115;p2"/>
          <p:cNvSpPr txBox="1">
            <a:spLocks noGrp="1"/>
          </p:cNvSpPr>
          <p:nvPr>
            <p:ph type="sldNum" idx="12"/>
          </p:nvPr>
        </p:nvSpPr>
        <p:spPr>
          <a:xfrm>
            <a:off x="10558300" y="5956137"/>
            <a:ext cx="1052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s-MX"/>
              <a:t>6</a:t>
            </a:fld>
            <a:endParaRPr/>
          </a:p>
        </p:txBody>
      </p:sp>
      <p:pic>
        <p:nvPicPr>
          <p:cNvPr id="1026" name="Picture 2">
            <a:extLst>
              <a:ext uri="{FF2B5EF4-FFF2-40B4-BE49-F238E27FC236}">
                <a16:creationId xmlns:a16="http://schemas.microsoft.com/office/drawing/2014/main" id="{AF6DE3BB-C4A4-EB26-2980-6D00BE4E8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378" y="3657316"/>
            <a:ext cx="7183856" cy="30377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F2483C1-F9C3-CCCF-6214-4EAD9BFDD0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7</a:t>
            </a:fld>
            <a:endParaRPr lang="es-MX"/>
          </a:p>
        </p:txBody>
      </p:sp>
      <p:sp>
        <p:nvSpPr>
          <p:cNvPr id="4" name="CuadroTexto 3">
            <a:extLst>
              <a:ext uri="{FF2B5EF4-FFF2-40B4-BE49-F238E27FC236}">
                <a16:creationId xmlns:a16="http://schemas.microsoft.com/office/drawing/2014/main" id="{CCE6CB58-0AC1-8A5A-3F80-EDDCFE9A9D7F}"/>
              </a:ext>
            </a:extLst>
          </p:cNvPr>
          <p:cNvSpPr txBox="1"/>
          <p:nvPr/>
        </p:nvSpPr>
        <p:spPr>
          <a:xfrm>
            <a:off x="406400" y="966970"/>
            <a:ext cx="11379200" cy="1323439"/>
          </a:xfrm>
          <a:prstGeom prst="rect">
            <a:avLst/>
          </a:prstGeom>
          <a:noFill/>
        </p:spPr>
        <p:txBody>
          <a:bodyPr wrap="square">
            <a:spAutoFit/>
          </a:bodyPr>
          <a:lstStyle/>
          <a:p>
            <a:pPr algn="just"/>
            <a:r>
              <a:rPr lang="es-MX" sz="2000" dirty="0">
                <a:solidFill>
                  <a:schemeClr val="dk1"/>
                </a:solidFill>
              </a:rPr>
              <a:t>La idea que propone esta técnica consiste en identificar aquellos rasgos que van a definir a un objeto en base a la estructura de los niveles de intensidad que presentan sus píxeles en una imagen. Esta información será extraída aplicando sobre la imagen del objeto una serie de funciones implementadas bajo las denominadas </a:t>
            </a:r>
            <a:r>
              <a:rPr lang="es-MX" sz="2000" u="sng" dirty="0">
                <a:solidFill>
                  <a:schemeClr val="dk1"/>
                </a:solidFill>
              </a:rPr>
              <a:t>características </a:t>
            </a:r>
            <a:r>
              <a:rPr lang="es-MX" sz="2000" u="sng" dirty="0" err="1">
                <a:solidFill>
                  <a:schemeClr val="dk1"/>
                </a:solidFill>
              </a:rPr>
              <a:t>Haar</a:t>
            </a:r>
            <a:r>
              <a:rPr lang="es-MX" sz="2000" dirty="0">
                <a:solidFill>
                  <a:schemeClr val="dk1"/>
                </a:solidFill>
              </a:rPr>
              <a:t>. </a:t>
            </a:r>
          </a:p>
        </p:txBody>
      </p:sp>
      <p:pic>
        <p:nvPicPr>
          <p:cNvPr id="2050" name="Picture 2">
            <a:extLst>
              <a:ext uri="{FF2B5EF4-FFF2-40B4-BE49-F238E27FC236}">
                <a16:creationId xmlns:a16="http://schemas.microsoft.com/office/drawing/2014/main" id="{8CEC4B7D-ADBF-30C9-6BEB-2FDD2FF1B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569" y="2572195"/>
            <a:ext cx="7476772" cy="3749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11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CC2DD28-7655-BD18-898E-1763D93523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8</a:t>
            </a:fld>
            <a:endParaRPr lang="es-MX"/>
          </a:p>
        </p:txBody>
      </p:sp>
      <p:pic>
        <p:nvPicPr>
          <p:cNvPr id="4" name="Imagen 3" descr="Diagrama&#10;&#10;Descripción generada automáticamente">
            <a:extLst>
              <a:ext uri="{FF2B5EF4-FFF2-40B4-BE49-F238E27FC236}">
                <a16:creationId xmlns:a16="http://schemas.microsoft.com/office/drawing/2014/main" id="{E4F8DF28-8AC9-9832-6A9E-40C0392A0280}"/>
              </a:ext>
            </a:extLst>
          </p:cNvPr>
          <p:cNvPicPr>
            <a:picLocks noChangeAspect="1"/>
          </p:cNvPicPr>
          <p:nvPr/>
        </p:nvPicPr>
        <p:blipFill>
          <a:blip r:embed="rId2"/>
          <a:stretch>
            <a:fillRect/>
          </a:stretch>
        </p:blipFill>
        <p:spPr>
          <a:xfrm>
            <a:off x="0" y="0"/>
            <a:ext cx="12192000" cy="6858000"/>
          </a:xfrm>
          <a:prstGeom prst="rect">
            <a:avLst/>
          </a:prstGeom>
        </p:spPr>
      </p:pic>
      <p:sp>
        <p:nvSpPr>
          <p:cNvPr id="6" name="CuadroTexto 5">
            <a:extLst>
              <a:ext uri="{FF2B5EF4-FFF2-40B4-BE49-F238E27FC236}">
                <a16:creationId xmlns:a16="http://schemas.microsoft.com/office/drawing/2014/main" id="{CCE24E75-589B-BE66-55EA-9E84F367E16C}"/>
              </a:ext>
            </a:extLst>
          </p:cNvPr>
          <p:cNvSpPr txBox="1"/>
          <p:nvPr/>
        </p:nvSpPr>
        <p:spPr>
          <a:xfrm>
            <a:off x="6429023" y="6435742"/>
            <a:ext cx="6175022" cy="307777"/>
          </a:xfrm>
          <a:prstGeom prst="rect">
            <a:avLst/>
          </a:prstGeom>
          <a:noFill/>
        </p:spPr>
        <p:txBody>
          <a:bodyPr wrap="square">
            <a:spAutoFit/>
          </a:bodyPr>
          <a:lstStyle/>
          <a:p>
            <a:r>
              <a:rPr lang="es-MX" dirty="0"/>
              <a:t>https://github.com/opencv/opencv/tree/master/data/haarcascades</a:t>
            </a:r>
          </a:p>
        </p:txBody>
      </p:sp>
    </p:spTree>
    <p:extLst>
      <p:ext uri="{BB962C8B-B14F-4D97-AF65-F5344CB8AC3E}">
        <p14:creationId xmlns:p14="http://schemas.microsoft.com/office/powerpoint/2010/main" val="3437231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7E94E1A-67BB-78C1-C2ED-7DF6BB8F6F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MX" smtClean="0"/>
              <a:t>9</a:t>
            </a:fld>
            <a:endParaRPr lang="es-MX"/>
          </a:p>
        </p:txBody>
      </p:sp>
      <p:sp>
        <p:nvSpPr>
          <p:cNvPr id="3" name="CuadroTexto 2">
            <a:extLst>
              <a:ext uri="{FF2B5EF4-FFF2-40B4-BE49-F238E27FC236}">
                <a16:creationId xmlns:a16="http://schemas.microsoft.com/office/drawing/2014/main" id="{75AE442A-F224-FC57-B458-3F602BE39FE0}"/>
              </a:ext>
            </a:extLst>
          </p:cNvPr>
          <p:cNvSpPr txBox="1"/>
          <p:nvPr/>
        </p:nvSpPr>
        <p:spPr>
          <a:xfrm>
            <a:off x="1253067" y="1264354"/>
            <a:ext cx="9685866" cy="830997"/>
          </a:xfrm>
          <a:prstGeom prst="rect">
            <a:avLst/>
          </a:prstGeom>
          <a:noFill/>
        </p:spPr>
        <p:txBody>
          <a:bodyPr wrap="square" rtlCol="0">
            <a:spAutoFit/>
          </a:bodyPr>
          <a:lstStyle/>
          <a:p>
            <a:r>
              <a:rPr lang="es-MX" sz="4800" dirty="0">
                <a:solidFill>
                  <a:srgbClr val="002060"/>
                </a:solidFill>
                <a:latin typeface="Consolas" panose="020B0609020204030204" pitchFamily="49" charset="0"/>
              </a:rPr>
              <a:t>Demostración Cascada </a:t>
            </a:r>
            <a:r>
              <a:rPr lang="es-MX" sz="4800" dirty="0" err="1">
                <a:solidFill>
                  <a:srgbClr val="002060"/>
                </a:solidFill>
                <a:latin typeface="Consolas" panose="020B0609020204030204" pitchFamily="49" charset="0"/>
              </a:rPr>
              <a:t>Haar</a:t>
            </a:r>
            <a:r>
              <a:rPr lang="es-MX" sz="4800" dirty="0">
                <a:solidFill>
                  <a:srgbClr val="002060"/>
                </a:solidFill>
                <a:latin typeface="Consolas" panose="020B0609020204030204" pitchFamily="49" charset="0"/>
              </a:rPr>
              <a:t>!</a:t>
            </a:r>
          </a:p>
        </p:txBody>
      </p:sp>
      <p:pic>
        <p:nvPicPr>
          <p:cNvPr id="3074" name="Picture 2" descr="Face recognition with OpenCV: Haar Cascade | by Valentina Alto | DataSeries  | Medium">
            <a:extLst>
              <a:ext uri="{FF2B5EF4-FFF2-40B4-BE49-F238E27FC236}">
                <a16:creationId xmlns:a16="http://schemas.microsoft.com/office/drawing/2014/main" id="{77A9C8D6-7F53-7D68-ECAD-27095282E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1940278"/>
            <a:ext cx="78676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072794"/>
      </p:ext>
    </p:extLst>
  </p:cSld>
  <p:clrMapOvr>
    <a:masterClrMapping/>
  </p:clrMapOvr>
</p:sld>
</file>

<file path=ppt/theme/theme1.xml><?xml version="1.0" encoding="utf-8"?>
<a:theme xmlns:a="http://schemas.openxmlformats.org/drawingml/2006/main" name="Dividendo">
  <a:themeElements>
    <a:clrScheme name="Dividend">
      <a:dk1>
        <a:srgbClr val="000000"/>
      </a:dk1>
      <a:lt1>
        <a:srgbClr val="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722</Words>
  <Application>Microsoft Office PowerPoint</Application>
  <PresentationFormat>Panorámica</PresentationFormat>
  <Paragraphs>74</Paragraphs>
  <Slides>21</Slides>
  <Notes>11</Notes>
  <HiddenSlides>3</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Noto Sans Symbols</vt:lpstr>
      <vt:lpstr>Gill Sans</vt:lpstr>
      <vt:lpstr>Overlock</vt:lpstr>
      <vt:lpstr>Calibri</vt:lpstr>
      <vt:lpstr>Consolas</vt:lpstr>
      <vt:lpstr>Arial</vt:lpstr>
      <vt:lpstr>Dividendo</vt:lpstr>
      <vt:lpstr>Presentación de PowerPoint</vt:lpstr>
      <vt:lpstr>Contenido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MediaPipe</vt:lpstr>
      <vt:lpstr>Presentación de PowerPoint</vt:lpstr>
      <vt:lpstr>Presentación de PowerPoint</vt:lpstr>
      <vt:lpstr>Diseño y entrenamiento de la CNN</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Omar  Hernández Calvario propedeutico</cp:lastModifiedBy>
  <cp:revision>40</cp:revision>
  <dcterms:created xsi:type="dcterms:W3CDTF">2020-10-12T16:42:57Z</dcterms:created>
  <dcterms:modified xsi:type="dcterms:W3CDTF">2022-10-24T20:32:29Z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